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4382" r:id="rId5"/>
  </p:sldMasterIdLst>
  <p:notesMasterIdLst>
    <p:notesMasterId r:id="rId101"/>
  </p:notesMasterIdLst>
  <p:handoutMasterIdLst>
    <p:handoutMasterId r:id="rId102"/>
  </p:handoutMasterIdLst>
  <p:sldIdLst>
    <p:sldId id="266" r:id="rId6"/>
    <p:sldId id="4852" r:id="rId7"/>
    <p:sldId id="4983" r:id="rId8"/>
    <p:sldId id="4853" r:id="rId9"/>
    <p:sldId id="4982" r:id="rId10"/>
    <p:sldId id="4843" r:id="rId11"/>
    <p:sldId id="4984" r:id="rId12"/>
    <p:sldId id="4845" r:id="rId13"/>
    <p:sldId id="4846" r:id="rId14"/>
    <p:sldId id="4849" r:id="rId15"/>
    <p:sldId id="4857" r:id="rId16"/>
    <p:sldId id="4854" r:id="rId17"/>
    <p:sldId id="4858" r:id="rId18"/>
    <p:sldId id="4859" r:id="rId19"/>
    <p:sldId id="4864" r:id="rId20"/>
    <p:sldId id="4856" r:id="rId21"/>
    <p:sldId id="4985" r:id="rId22"/>
    <p:sldId id="4986" r:id="rId23"/>
    <p:sldId id="4861" r:id="rId24"/>
    <p:sldId id="4865" r:id="rId25"/>
    <p:sldId id="4891" r:id="rId26"/>
    <p:sldId id="4892" r:id="rId27"/>
    <p:sldId id="4883" r:id="rId28"/>
    <p:sldId id="4989" r:id="rId29"/>
    <p:sldId id="4987" r:id="rId30"/>
    <p:sldId id="4988" r:id="rId31"/>
    <p:sldId id="4885" r:id="rId32"/>
    <p:sldId id="4886" r:id="rId33"/>
    <p:sldId id="4887" r:id="rId34"/>
    <p:sldId id="4888" r:id="rId35"/>
    <p:sldId id="4880" r:id="rId36"/>
    <p:sldId id="4881" r:id="rId37"/>
    <p:sldId id="4990" r:id="rId38"/>
    <p:sldId id="4893" r:id="rId39"/>
    <p:sldId id="4979" r:id="rId40"/>
    <p:sldId id="4879" r:id="rId41"/>
    <p:sldId id="4991" r:id="rId42"/>
    <p:sldId id="4992" r:id="rId43"/>
    <p:sldId id="4993" r:id="rId44"/>
    <p:sldId id="4895" r:id="rId45"/>
    <p:sldId id="4897" r:id="rId46"/>
    <p:sldId id="4896" r:id="rId47"/>
    <p:sldId id="4920" r:id="rId48"/>
    <p:sldId id="4917" r:id="rId49"/>
    <p:sldId id="4918" r:id="rId50"/>
    <p:sldId id="4919" r:id="rId51"/>
    <p:sldId id="4921" r:id="rId52"/>
    <p:sldId id="4922" r:id="rId53"/>
    <p:sldId id="4916" r:id="rId54"/>
    <p:sldId id="4994" r:id="rId55"/>
    <p:sldId id="4995" r:id="rId56"/>
    <p:sldId id="4904" r:id="rId57"/>
    <p:sldId id="4905" r:id="rId58"/>
    <p:sldId id="4996" r:id="rId59"/>
    <p:sldId id="4997" r:id="rId60"/>
    <p:sldId id="4998" r:id="rId61"/>
    <p:sldId id="4924" r:id="rId62"/>
    <p:sldId id="4925" r:id="rId63"/>
    <p:sldId id="4932" r:id="rId64"/>
    <p:sldId id="4933" r:id="rId65"/>
    <p:sldId id="4944" r:id="rId66"/>
    <p:sldId id="4945" r:id="rId67"/>
    <p:sldId id="4936" r:id="rId68"/>
    <p:sldId id="4937" r:id="rId69"/>
    <p:sldId id="4939" r:id="rId70"/>
    <p:sldId id="4941" r:id="rId71"/>
    <p:sldId id="4942" r:id="rId72"/>
    <p:sldId id="4946" r:id="rId73"/>
    <p:sldId id="4947" r:id="rId74"/>
    <p:sldId id="4952" r:id="rId75"/>
    <p:sldId id="4948" r:id="rId76"/>
    <p:sldId id="4999" r:id="rId77"/>
    <p:sldId id="5000" r:id="rId78"/>
    <p:sldId id="4953" r:id="rId79"/>
    <p:sldId id="5001" r:id="rId80"/>
    <p:sldId id="5002" r:id="rId81"/>
    <p:sldId id="5003" r:id="rId82"/>
    <p:sldId id="5004" r:id="rId83"/>
    <p:sldId id="4956" r:id="rId84"/>
    <p:sldId id="4830" r:id="rId85"/>
    <p:sldId id="4958" r:id="rId86"/>
    <p:sldId id="4959" r:id="rId87"/>
    <p:sldId id="5005" r:id="rId88"/>
    <p:sldId id="5006" r:id="rId89"/>
    <p:sldId id="4960" r:id="rId90"/>
    <p:sldId id="4962" r:id="rId91"/>
    <p:sldId id="5007" r:id="rId92"/>
    <p:sldId id="4973" r:id="rId93"/>
    <p:sldId id="5008" r:id="rId94"/>
    <p:sldId id="4977" r:id="rId95"/>
    <p:sldId id="4968" r:id="rId96"/>
    <p:sldId id="4755" r:id="rId97"/>
    <p:sldId id="4756" r:id="rId98"/>
    <p:sldId id="4978" r:id="rId99"/>
    <p:sldId id="4827" r:id="rId10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2C67FC"/>
    <a:srgbClr val="0000FF"/>
    <a:srgbClr val="3261F6"/>
    <a:srgbClr val="FF0000"/>
    <a:srgbClr val="000066"/>
    <a:srgbClr val="FF33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8022" autoAdjust="0"/>
  </p:normalViewPr>
  <p:slideViewPr>
    <p:cSldViewPr>
      <p:cViewPr varScale="1">
        <p:scale>
          <a:sx n="65" d="100"/>
          <a:sy n="65" d="100"/>
        </p:scale>
        <p:origin x="1542" y="60"/>
      </p:cViewPr>
      <p:guideLst>
        <p:guide orient="horz" pos="2160"/>
        <p:guide pos="2880"/>
      </p:guideLst>
    </p:cSldViewPr>
  </p:slideViewPr>
  <p:outlineViewPr>
    <p:cViewPr>
      <p:scale>
        <a:sx n="33" d="100"/>
        <a:sy n="33" d="100"/>
      </p:scale>
      <p:origin x="0" y="13014"/>
    </p:cViewPr>
  </p:outlineViewPr>
  <p:notesTextViewPr>
    <p:cViewPr>
      <p:scale>
        <a:sx n="100" d="100"/>
        <a:sy n="100" d="100"/>
      </p:scale>
      <p:origin x="0" y="0"/>
    </p:cViewPr>
  </p:notesTextViewPr>
  <p:sorterViewPr>
    <p:cViewPr>
      <p:scale>
        <a:sx n="66" d="100"/>
        <a:sy n="66" d="100"/>
      </p:scale>
      <p:origin x="0" y="-144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48B84A-1BE3-46DF-A6BF-3285D82E7C0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6A8E38DA-69C7-458F-A277-1731F16D85AF}"/>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90D596EB-E2CD-46D8-9236-B9A53AB52439}" type="datetimeFigureOut">
              <a:rPr lang="en-US"/>
              <a:pPr>
                <a:defRPr/>
              </a:pPr>
              <a:t>6/14/2023</a:t>
            </a:fld>
            <a:endParaRPr lang="en-US" dirty="0"/>
          </a:p>
        </p:txBody>
      </p:sp>
      <p:sp>
        <p:nvSpPr>
          <p:cNvPr id="4" name="Footer Placeholder 3">
            <a:extLst>
              <a:ext uri="{FF2B5EF4-FFF2-40B4-BE49-F238E27FC236}">
                <a16:creationId xmlns:a16="http://schemas.microsoft.com/office/drawing/2014/main" id="{95927558-10B0-4D2C-B99E-3A06B2AD0E34}"/>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CD423DF8-53D8-4067-AD15-DE9E25FDC458}"/>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AEFC93A-8E00-4D5D-96E2-CE793CD1BD6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4CAECDBA-B262-4391-B3F6-6007B1657CD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34819" name="Rectangle 3">
            <a:extLst>
              <a:ext uri="{FF2B5EF4-FFF2-40B4-BE49-F238E27FC236}">
                <a16:creationId xmlns:a16="http://schemas.microsoft.com/office/drawing/2014/main" id="{4C15E080-41DA-4C2D-BEB6-701C6ECE8617}"/>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5">
            <a:extLst>
              <a:ext uri="{FF2B5EF4-FFF2-40B4-BE49-F238E27FC236}">
                <a16:creationId xmlns:a16="http://schemas.microsoft.com/office/drawing/2014/main" id="{4271DAFB-290D-49E9-A8A4-283E965F465D}"/>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a:extLst>
              <a:ext uri="{FF2B5EF4-FFF2-40B4-BE49-F238E27FC236}">
                <a16:creationId xmlns:a16="http://schemas.microsoft.com/office/drawing/2014/main" id="{A23E90A0-A22B-43DD-BFE0-11AC1727A480}"/>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34823" name="Rectangle 7">
            <a:extLst>
              <a:ext uri="{FF2B5EF4-FFF2-40B4-BE49-F238E27FC236}">
                <a16:creationId xmlns:a16="http://schemas.microsoft.com/office/drawing/2014/main" id="{1567B8B5-582D-40D8-A853-DC265336FF5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CC3F42E-3DD8-4E48-AD3A-EA0BD9453A3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Trainer to explain what is Vehicle Service </a:t>
            </a:r>
          </a:p>
          <a:p>
            <a:pPr marL="228600" indent="-228600">
              <a:buAutoNum type="arabicPeriod"/>
            </a:pPr>
            <a:r>
              <a:rPr lang="en-US" baseline="0" dirty="0"/>
              <a:t>Why is Vehicle Maintenance Required?</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a:t>
            </a:fld>
            <a:endParaRPr lang="en-US" altLang="en-US" dirty="0"/>
          </a:p>
        </p:txBody>
      </p:sp>
    </p:spTree>
    <p:extLst>
      <p:ext uri="{BB962C8B-B14F-4D97-AF65-F5344CB8AC3E}">
        <p14:creationId xmlns:p14="http://schemas.microsoft.com/office/powerpoint/2010/main" val="2958719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just tell that consumable change periodic &amp; quantity schedule differs from model to model as well as from manufacturer to manufacturer by giving examples. Tata Truck will have different schedule then Leyland Vehicles.</a:t>
            </a:r>
          </a:p>
          <a:p>
            <a:pPr marL="228600" indent="-228600">
              <a:buAutoNum type="arabicPeriod"/>
            </a:pPr>
            <a:r>
              <a:rPr lang="en-US" baseline="0" dirty="0"/>
              <a:t>The same has to be changed as per operator manual given by OEM.</a:t>
            </a:r>
          </a:p>
          <a:p>
            <a:pPr marL="228600" indent="-228600">
              <a:buAutoNum type="arabicPeriod"/>
            </a:pPr>
            <a:r>
              <a:rPr lang="en-US" baseline="0" dirty="0"/>
              <a:t>Always use Genuine Oils &amp; consumables only.</a:t>
            </a:r>
          </a:p>
          <a:p>
            <a:pPr marL="228600" indent="-228600">
              <a:buAutoNum type="arabicPeriod"/>
            </a:pPr>
            <a:r>
              <a:rPr lang="en-US" baseline="0" dirty="0"/>
              <a:t>Will Captain and U Truck of Ashok Leyland have same Oil quantity and change schedule? (Ans. </a:t>
            </a:r>
            <a:r>
              <a:rPr lang="en-US" b="1" baseline="0" dirty="0"/>
              <a:t>NO)</a:t>
            </a: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14</a:t>
            </a:fld>
            <a:endParaRPr lang="en-US" altLang="en-US"/>
          </a:p>
        </p:txBody>
      </p:sp>
    </p:spTree>
    <p:extLst>
      <p:ext uri="{BB962C8B-B14F-4D97-AF65-F5344CB8AC3E}">
        <p14:creationId xmlns:p14="http://schemas.microsoft.com/office/powerpoint/2010/main" val="195344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just tell with example of chart on Maintenance schedule.</a:t>
            </a:r>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15</a:t>
            </a:fld>
            <a:endParaRPr lang="en-US" altLang="en-US"/>
          </a:p>
        </p:txBody>
      </p:sp>
    </p:spTree>
    <p:extLst>
      <p:ext uri="{BB962C8B-B14F-4D97-AF65-F5344CB8AC3E}">
        <p14:creationId xmlns:p14="http://schemas.microsoft.com/office/powerpoint/2010/main" val="42309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marL="228600" indent="-228600">
              <a:buAutoNum type="arabicPeriod"/>
            </a:pPr>
            <a:r>
              <a:rPr lang="en-US" dirty="0"/>
              <a:t>Trainer</a:t>
            </a:r>
            <a:r>
              <a:rPr lang="en-US" baseline="0" dirty="0"/>
              <a:t> to explain that and consumption of battery charge for starting of the Vehicle is recharged by alternator after vehicle starts.</a:t>
            </a:r>
          </a:p>
          <a:p>
            <a:pPr marL="228600" indent="-228600">
              <a:buAutoNum type="arabicPeriod"/>
            </a:pPr>
            <a:r>
              <a:rPr lang="en-US" baseline="0" dirty="0"/>
              <a:t>Trainer to explain usage of petroleum Jelly at terminals and check distilled water levels on regular intervals</a:t>
            </a:r>
          </a:p>
          <a:p>
            <a:pPr marL="228600" indent="-228600">
              <a:buAutoNum type="arabicPeriod"/>
            </a:pPr>
            <a:r>
              <a:rPr lang="en-US" baseline="0" dirty="0"/>
              <a:t>Trainer to brief on various Battery types available.</a:t>
            </a:r>
          </a:p>
          <a:p>
            <a:pPr marL="228600" indent="-228600">
              <a:buAutoNum type="arabicPeriod"/>
            </a:pPr>
            <a:r>
              <a:rPr lang="en-US" baseline="0" dirty="0"/>
              <a:t>Question: Which water to put in Battery? (a </a:t>
            </a:r>
            <a:r>
              <a:rPr lang="en-US" b="1" baseline="0" dirty="0"/>
              <a:t>distilled water</a:t>
            </a:r>
            <a:r>
              <a:rPr lang="en-US" b="0" baseline="0" dirty="0"/>
              <a:t>;</a:t>
            </a:r>
            <a:r>
              <a:rPr lang="en-US" baseline="0" dirty="0"/>
              <a:t> b, soda water; c, tap Water; d, acid)</a:t>
            </a:r>
          </a:p>
          <a:p>
            <a:pPr marL="228600" indent="-228600">
              <a:buAutoNum type="arabicPeriod"/>
            </a:pPr>
            <a:r>
              <a:rPr lang="en-US" baseline="0" dirty="0"/>
              <a:t>To maintain time gap of 60 Seconds between two alternate cranking of engine.</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17</a:t>
            </a:fld>
            <a:endParaRPr lang="en-US" altLang="en-US"/>
          </a:p>
        </p:txBody>
      </p:sp>
    </p:spTree>
    <p:extLst>
      <p:ext uri="{BB962C8B-B14F-4D97-AF65-F5344CB8AC3E}">
        <p14:creationId xmlns:p14="http://schemas.microsoft.com/office/powerpoint/2010/main" val="1479534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marL="228600" indent="-228600">
              <a:buAutoNum type="arabicPeriod"/>
            </a:pPr>
            <a:r>
              <a:rPr lang="en-US" baseline="0" dirty="0"/>
              <a:t>Trainer to briefly tell difference in Chargeable and non chargeable batteries</a:t>
            </a:r>
          </a:p>
          <a:p>
            <a:pPr marL="228600" indent="-228600">
              <a:buAutoNum type="arabicPeriod"/>
            </a:pPr>
            <a:r>
              <a:rPr lang="en-US" baseline="0" dirty="0"/>
              <a:t>Trainer to explain various Usage of Batteries.</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18</a:t>
            </a:fld>
            <a:endParaRPr lang="en-US" altLang="en-US"/>
          </a:p>
        </p:txBody>
      </p:sp>
    </p:spTree>
    <p:extLst>
      <p:ext uri="{BB962C8B-B14F-4D97-AF65-F5344CB8AC3E}">
        <p14:creationId xmlns:p14="http://schemas.microsoft.com/office/powerpoint/2010/main" val="221444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What is the important steps in battery maintenance.</a:t>
            </a:r>
          </a:p>
          <a:p>
            <a:pPr marL="228600" indent="-228600">
              <a:buAutoNum type="arabicPeriod"/>
            </a:pPr>
            <a:r>
              <a:rPr lang="en-US" baseline="0" dirty="0"/>
              <a:t>Trainer to tell that terminals should be coated with only petroleum Jelly and NO Grease to be used. </a:t>
            </a:r>
          </a:p>
          <a:p>
            <a:pPr marL="228600" indent="-228600">
              <a:buAutoNum type="arabicPeriod"/>
            </a:pPr>
            <a:r>
              <a:rPr lang="en-US" baseline="0" dirty="0"/>
              <a:t>Heavy Vehicles mostly operate on 24V system, whereas Cars operate on 12 V system</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19</a:t>
            </a:fld>
            <a:endParaRPr lang="en-US" altLang="en-US"/>
          </a:p>
        </p:txBody>
      </p:sp>
    </p:spTree>
    <p:extLst>
      <p:ext uri="{BB962C8B-B14F-4D97-AF65-F5344CB8AC3E}">
        <p14:creationId xmlns:p14="http://schemas.microsoft.com/office/powerpoint/2010/main" val="1411555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a:t>
            </a:r>
            <a:r>
              <a:rPr lang="en-US" baseline="0" dirty="0"/>
              <a:t> to explain the Key points of </a:t>
            </a:r>
            <a:r>
              <a:rPr lang="en-US" baseline="0" dirty="0" err="1"/>
              <a:t>Tyre</a:t>
            </a:r>
            <a:r>
              <a:rPr lang="en-US" baseline="0" dirty="0"/>
              <a:t> Maintenance.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21</a:t>
            </a:fld>
            <a:endParaRPr lang="en-US" altLang="en-US"/>
          </a:p>
        </p:txBody>
      </p:sp>
    </p:spTree>
    <p:extLst>
      <p:ext uri="{BB962C8B-B14F-4D97-AF65-F5344CB8AC3E}">
        <p14:creationId xmlns:p14="http://schemas.microsoft.com/office/powerpoint/2010/main" val="1450758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a:t>
            </a:r>
            <a:r>
              <a:rPr lang="en-US" baseline="0" dirty="0"/>
              <a:t> explain on benefits of maintaining right </a:t>
            </a:r>
            <a:r>
              <a:rPr lang="en-US" baseline="0" dirty="0" err="1"/>
              <a:t>tyre</a:t>
            </a:r>
            <a:r>
              <a:rPr lang="en-US" baseline="0" dirty="0"/>
              <a:t> pressure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22</a:t>
            </a:fld>
            <a:endParaRPr lang="en-US" altLang="en-US"/>
          </a:p>
        </p:txBody>
      </p:sp>
    </p:spTree>
    <p:extLst>
      <p:ext uri="{BB962C8B-B14F-4D97-AF65-F5344CB8AC3E}">
        <p14:creationId xmlns:p14="http://schemas.microsoft.com/office/powerpoint/2010/main" val="1301719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explain harm</a:t>
            </a:r>
            <a:r>
              <a:rPr lang="en-US" baseline="0" dirty="0"/>
              <a:t> on driving with flat </a:t>
            </a:r>
            <a:r>
              <a:rPr lang="en-US" baseline="0" dirty="0" err="1"/>
              <a:t>Tyres</a:t>
            </a:r>
            <a:r>
              <a:rPr lang="en-US" baseline="0" dirty="0"/>
              <a:t>.</a:t>
            </a:r>
          </a:p>
          <a:p>
            <a:pPr marL="228600" indent="-228600">
              <a:buAutoNum type="arabicPeriod"/>
            </a:pPr>
            <a:r>
              <a:rPr lang="en-US" baseline="0" dirty="0"/>
              <a:t>Trainer to explain that vehicle to be brought to left side of the road before replacing the </a:t>
            </a:r>
            <a:r>
              <a:rPr lang="en-US" baseline="0" dirty="0" err="1"/>
              <a:t>tyre</a:t>
            </a:r>
            <a:r>
              <a:rPr lang="en-US" baseline="0" dirty="0"/>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23</a:t>
            </a:fld>
            <a:endParaRPr lang="en-US" altLang="en-US"/>
          </a:p>
        </p:txBody>
      </p:sp>
    </p:spTree>
    <p:extLst>
      <p:ext uri="{BB962C8B-B14F-4D97-AF65-F5344CB8AC3E}">
        <p14:creationId xmlns:p14="http://schemas.microsoft.com/office/powerpoint/2010/main" val="2631384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Driver to observe from time to time</a:t>
            </a:r>
            <a:r>
              <a:rPr lang="en-US" baseline="0" dirty="0"/>
              <a:t> for any </a:t>
            </a:r>
            <a:r>
              <a:rPr lang="en-US" baseline="0" dirty="0" err="1"/>
              <a:t>tyre</a:t>
            </a:r>
            <a:r>
              <a:rPr lang="en-US" baseline="0" dirty="0"/>
              <a:t> bubbles as it can lead to </a:t>
            </a:r>
            <a:r>
              <a:rPr lang="en-US" baseline="0" dirty="0" err="1"/>
              <a:t>tyre</a:t>
            </a:r>
            <a:r>
              <a:rPr lang="en-US" baseline="0" dirty="0"/>
              <a:t> </a:t>
            </a:r>
            <a:r>
              <a:rPr lang="en-US" baseline="0" dirty="0" err="1"/>
              <a:t>brust</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24</a:t>
            </a:fld>
            <a:endParaRPr lang="en-US" altLang="en-US"/>
          </a:p>
        </p:txBody>
      </p:sp>
    </p:spTree>
    <p:extLst>
      <p:ext uri="{BB962C8B-B14F-4D97-AF65-F5344CB8AC3E}">
        <p14:creationId xmlns:p14="http://schemas.microsoft.com/office/powerpoint/2010/main" val="1888409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marL="228600" indent="-228600">
              <a:buAutoNum type="arabicPeriod"/>
            </a:pPr>
            <a:r>
              <a:rPr lang="en-US" dirty="0"/>
              <a:t>Trainer to tell on </a:t>
            </a:r>
            <a:r>
              <a:rPr lang="en-US" dirty="0" err="1"/>
              <a:t>Tyre</a:t>
            </a:r>
            <a:r>
              <a:rPr lang="en-US" dirty="0"/>
              <a:t> rotation cycle</a:t>
            </a:r>
            <a:r>
              <a:rPr lang="en-US" baseline="0" dirty="0"/>
              <a:t> and why it is important</a:t>
            </a:r>
          </a:p>
          <a:p>
            <a:pPr marL="228600" indent="-228600">
              <a:buAutoNum type="arabicPeriod"/>
            </a:pPr>
            <a:r>
              <a:rPr lang="en-US" baseline="0" dirty="0" err="1"/>
              <a:t>Tyre</a:t>
            </a:r>
            <a:r>
              <a:rPr lang="en-US" baseline="0" dirty="0"/>
              <a:t> rotation is based on the Vehicle make and Model and to abide to OEM operator manual</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25</a:t>
            </a:fld>
            <a:endParaRPr lang="en-US" altLang="en-US"/>
          </a:p>
        </p:txBody>
      </p:sp>
    </p:spTree>
    <p:extLst>
      <p:ext uri="{BB962C8B-B14F-4D97-AF65-F5344CB8AC3E}">
        <p14:creationId xmlns:p14="http://schemas.microsoft.com/office/powerpoint/2010/main" val="2029220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Trainer to explain what is Vehicle maintenance scheduling </a:t>
            </a:r>
          </a:p>
          <a:p>
            <a:pPr marL="228600" indent="-228600">
              <a:buAutoNum type="arabicPeriod"/>
            </a:pPr>
            <a:r>
              <a:rPr lang="en-US" baseline="0" dirty="0"/>
              <a:t>Why is Scheduling of Maintenance Required?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3</a:t>
            </a:fld>
            <a:endParaRPr lang="en-US" altLang="en-US" dirty="0"/>
          </a:p>
        </p:txBody>
      </p:sp>
    </p:spTree>
    <p:extLst>
      <p:ext uri="{BB962C8B-B14F-4D97-AF65-F5344CB8AC3E}">
        <p14:creationId xmlns:p14="http://schemas.microsoft.com/office/powerpoint/2010/main" val="261706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tell</a:t>
            </a:r>
            <a:r>
              <a:rPr lang="en-US" baseline="0" dirty="0"/>
              <a:t> on importance of Wheel alignment and safety enhancement with well aligned wheels</a:t>
            </a:r>
          </a:p>
          <a:p>
            <a:pPr marL="228600" indent="-228600">
              <a:buAutoNum type="arabicPeriod"/>
            </a:pPr>
            <a:r>
              <a:rPr lang="en-US" baseline="0" dirty="0"/>
              <a:t>Trainer to explain and stress on to follow Wheel alignment schedule as it increase life of </a:t>
            </a:r>
            <a:r>
              <a:rPr lang="en-US" baseline="0" dirty="0" err="1"/>
              <a:t>tyres</a:t>
            </a:r>
            <a:r>
              <a:rPr lang="en-US" baseline="0" dirty="0"/>
              <a:t> as well as safety.</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26</a:t>
            </a:fld>
            <a:endParaRPr lang="en-US" altLang="en-US"/>
          </a:p>
        </p:txBody>
      </p:sp>
    </p:spTree>
    <p:extLst>
      <p:ext uri="{BB962C8B-B14F-4D97-AF65-F5344CB8AC3E}">
        <p14:creationId xmlns:p14="http://schemas.microsoft.com/office/powerpoint/2010/main" val="4084198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what</a:t>
            </a:r>
            <a:r>
              <a:rPr lang="en-US" baseline="0" dirty="0"/>
              <a:t> is </a:t>
            </a:r>
            <a:r>
              <a:rPr lang="en-US" baseline="0" dirty="0" err="1"/>
              <a:t>tyre</a:t>
            </a:r>
            <a:r>
              <a:rPr lang="en-US" baseline="0" dirty="0"/>
              <a:t> wear and various types / reasons of </a:t>
            </a:r>
            <a:r>
              <a:rPr lang="en-US" baseline="0" dirty="0" err="1"/>
              <a:t>tyre</a:t>
            </a:r>
            <a:r>
              <a:rPr lang="en-US" baseline="0" dirty="0"/>
              <a:t> wear as per pattern left on worn </a:t>
            </a:r>
            <a:r>
              <a:rPr lang="en-US" baseline="0" dirty="0" err="1"/>
              <a:t>tyre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27</a:t>
            </a:fld>
            <a:endParaRPr lang="en-US" altLang="en-US"/>
          </a:p>
        </p:txBody>
      </p:sp>
    </p:spTree>
    <p:extLst>
      <p:ext uri="{BB962C8B-B14F-4D97-AF65-F5344CB8AC3E}">
        <p14:creationId xmlns:p14="http://schemas.microsoft.com/office/powerpoint/2010/main" val="3443484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what</a:t>
            </a:r>
            <a:r>
              <a:rPr lang="en-US" baseline="0" dirty="0"/>
              <a:t> is </a:t>
            </a:r>
            <a:r>
              <a:rPr lang="en-US" baseline="0" dirty="0" err="1"/>
              <a:t>tyre</a:t>
            </a:r>
            <a:r>
              <a:rPr lang="en-US" baseline="0" dirty="0"/>
              <a:t> wear and various types / reasons of </a:t>
            </a:r>
            <a:r>
              <a:rPr lang="en-US" baseline="0" dirty="0" err="1"/>
              <a:t>tyre</a:t>
            </a:r>
            <a:r>
              <a:rPr lang="en-US" baseline="0" dirty="0"/>
              <a:t> wear as per pattern left on worn </a:t>
            </a:r>
            <a:r>
              <a:rPr lang="en-US" baseline="0" dirty="0" err="1"/>
              <a:t>tyre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28</a:t>
            </a:fld>
            <a:endParaRPr lang="en-US" altLang="en-US"/>
          </a:p>
        </p:txBody>
      </p:sp>
    </p:spTree>
    <p:extLst>
      <p:ext uri="{BB962C8B-B14F-4D97-AF65-F5344CB8AC3E}">
        <p14:creationId xmlns:p14="http://schemas.microsoft.com/office/powerpoint/2010/main" val="2934923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explain various types</a:t>
            </a:r>
            <a:r>
              <a:rPr lang="en-US" baseline="0" dirty="0"/>
              <a:t> of wears of </a:t>
            </a:r>
            <a:r>
              <a:rPr lang="en-US" baseline="0" dirty="0" err="1"/>
              <a:t>tyre</a:t>
            </a:r>
            <a:r>
              <a:rPr lang="en-US" baseline="0" dirty="0"/>
              <a:t>.</a:t>
            </a:r>
          </a:p>
          <a:p>
            <a:pPr marL="228600" indent="-228600">
              <a:buAutoNum type="arabicPeriod"/>
            </a:pPr>
            <a:r>
              <a:rPr lang="en-US" baseline="0" dirty="0"/>
              <a:t>Trainer to stress that Air pressure in </a:t>
            </a:r>
            <a:r>
              <a:rPr lang="en-US" baseline="0" dirty="0" err="1"/>
              <a:t>tyre</a:t>
            </a:r>
            <a:r>
              <a:rPr lang="en-US" baseline="0" dirty="0"/>
              <a:t> varies from vehicle to vehicle as well as from Load to load.</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29</a:t>
            </a:fld>
            <a:endParaRPr lang="en-US" altLang="en-US"/>
          </a:p>
        </p:txBody>
      </p:sp>
    </p:spTree>
    <p:extLst>
      <p:ext uri="{BB962C8B-B14F-4D97-AF65-F5344CB8AC3E}">
        <p14:creationId xmlns:p14="http://schemas.microsoft.com/office/powerpoint/2010/main" val="4272227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on Rapid wear &amp; Tread cracking</a:t>
            </a:r>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30</a:t>
            </a:fld>
            <a:endParaRPr lang="en-US" altLang="en-US"/>
          </a:p>
        </p:txBody>
      </p:sp>
    </p:spTree>
    <p:extLst>
      <p:ext uri="{BB962C8B-B14F-4D97-AF65-F5344CB8AC3E}">
        <p14:creationId xmlns:p14="http://schemas.microsoft.com/office/powerpoint/2010/main" val="1768232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a:t>
            </a:r>
            <a:r>
              <a:rPr lang="en-US" baseline="0" dirty="0"/>
              <a:t> to explain on  </a:t>
            </a:r>
            <a:r>
              <a:rPr lang="en-US" baseline="0" dirty="0" err="1"/>
              <a:t>Tyre</a:t>
            </a:r>
            <a:r>
              <a:rPr lang="en-US" baseline="0" dirty="0"/>
              <a:t> Safety and common dos and </a:t>
            </a:r>
            <a:r>
              <a:rPr lang="en-US" baseline="0" dirty="0" err="1"/>
              <a:t>donts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33</a:t>
            </a:fld>
            <a:endParaRPr lang="en-US" altLang="en-US"/>
          </a:p>
        </p:txBody>
      </p:sp>
    </p:spTree>
    <p:extLst>
      <p:ext uri="{BB962C8B-B14F-4D97-AF65-F5344CB8AC3E}">
        <p14:creationId xmlns:p14="http://schemas.microsoft.com/office/powerpoint/2010/main" val="623033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in a very simple way on Engine Tune Up Basics.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35</a:t>
            </a:fld>
            <a:endParaRPr lang="en-US" altLang="en-US"/>
          </a:p>
        </p:txBody>
      </p:sp>
    </p:spTree>
    <p:extLst>
      <p:ext uri="{BB962C8B-B14F-4D97-AF65-F5344CB8AC3E}">
        <p14:creationId xmlns:p14="http://schemas.microsoft.com/office/powerpoint/2010/main" val="3803503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tell</a:t>
            </a:r>
            <a:r>
              <a:rPr lang="en-US" baseline="0" dirty="0"/>
              <a:t> on importance of Wheel alignment and safety enhancement with well aligned wheels</a:t>
            </a:r>
          </a:p>
          <a:p>
            <a:pPr marL="228600" indent="-228600">
              <a:buAutoNum type="arabicPeriod"/>
            </a:pPr>
            <a:r>
              <a:rPr lang="en-US" baseline="0" dirty="0"/>
              <a:t>Trainer to tell that Driver to check if the Alignment machine has updated with latest readings for the model as recommended by OEM. </a:t>
            </a:r>
          </a:p>
          <a:p>
            <a:pPr marL="228600" indent="-228600">
              <a:buAutoNum type="arabicPeriod"/>
            </a:pPr>
            <a:r>
              <a:rPr lang="en-US" baseline="0" dirty="0"/>
              <a:t>Trainer to explain and stress on to follow Wheel alignment schedule as it increase life of </a:t>
            </a:r>
            <a:r>
              <a:rPr lang="en-US" baseline="0" dirty="0" err="1"/>
              <a:t>tyres</a:t>
            </a:r>
            <a:r>
              <a:rPr lang="en-US" baseline="0" dirty="0"/>
              <a:t> as well as safety.</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37</a:t>
            </a:fld>
            <a:endParaRPr lang="en-US" altLang="en-US"/>
          </a:p>
        </p:txBody>
      </p:sp>
    </p:spTree>
    <p:extLst>
      <p:ext uri="{BB962C8B-B14F-4D97-AF65-F5344CB8AC3E}">
        <p14:creationId xmlns:p14="http://schemas.microsoft.com/office/powerpoint/2010/main" val="4180120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tell</a:t>
            </a:r>
            <a:r>
              <a:rPr lang="en-US" baseline="0" dirty="0"/>
              <a:t> on importance of Wheel alignment and safety enhancement with well aligned wheels</a:t>
            </a:r>
          </a:p>
          <a:p>
            <a:pPr marL="228600" indent="-228600">
              <a:buAutoNum type="arabicPeriod"/>
            </a:pPr>
            <a:r>
              <a:rPr lang="en-US" baseline="0" dirty="0"/>
              <a:t>Wheel alignment to be done for all the Wheels of the HMV.</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38</a:t>
            </a:fld>
            <a:endParaRPr lang="en-US" altLang="en-US"/>
          </a:p>
        </p:txBody>
      </p:sp>
    </p:spTree>
    <p:extLst>
      <p:ext uri="{BB962C8B-B14F-4D97-AF65-F5344CB8AC3E}">
        <p14:creationId xmlns:p14="http://schemas.microsoft.com/office/powerpoint/2010/main" val="1284107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show</a:t>
            </a:r>
            <a:r>
              <a:rPr lang="en-US" baseline="0" dirty="0"/>
              <a:t> and explain sample of Wheel alignment report.</a:t>
            </a:r>
          </a:p>
          <a:p>
            <a:pPr marL="228600" indent="-228600">
              <a:buAutoNum type="arabicPeriod"/>
            </a:pPr>
            <a:r>
              <a:rPr lang="en-US" baseline="0" dirty="0"/>
              <a:t>Wheel alignment of Vehicle to be done in empty condition only.</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39</a:t>
            </a:fld>
            <a:endParaRPr lang="en-US" altLang="en-US"/>
          </a:p>
        </p:txBody>
      </p:sp>
    </p:spTree>
    <p:extLst>
      <p:ext uri="{BB962C8B-B14F-4D97-AF65-F5344CB8AC3E}">
        <p14:creationId xmlns:p14="http://schemas.microsoft.com/office/powerpoint/2010/main" val="423713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Trainer to explain common Maintenance what is Vehicle Service </a:t>
            </a:r>
          </a:p>
          <a:p>
            <a:pPr marL="228600" indent="-228600">
              <a:buAutoNum type="arabicPeriod"/>
            </a:pPr>
            <a:r>
              <a:rPr lang="en-US" baseline="0" dirty="0"/>
              <a:t>Why is Vehicle Maintenance Required?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a:t>
            </a:fld>
            <a:endParaRPr lang="en-US" altLang="en-US"/>
          </a:p>
        </p:txBody>
      </p:sp>
    </p:spTree>
    <p:extLst>
      <p:ext uri="{BB962C8B-B14F-4D97-AF65-F5344CB8AC3E}">
        <p14:creationId xmlns:p14="http://schemas.microsoft.com/office/powerpoint/2010/main" val="1170168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a:t>
            </a:r>
            <a:r>
              <a:rPr lang="en-US" baseline="0" dirty="0"/>
              <a:t> briefly how Wheel alignment is done.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40</a:t>
            </a:fld>
            <a:endParaRPr lang="en-US" altLang="en-US"/>
          </a:p>
        </p:txBody>
      </p:sp>
    </p:spTree>
    <p:extLst>
      <p:ext uri="{BB962C8B-B14F-4D97-AF65-F5344CB8AC3E}">
        <p14:creationId xmlns:p14="http://schemas.microsoft.com/office/powerpoint/2010/main" val="284357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tell that may </a:t>
            </a:r>
            <a:r>
              <a:rPr lang="en-US" dirty="0" err="1"/>
              <a:t>tyre</a:t>
            </a:r>
            <a:r>
              <a:rPr lang="en-US" dirty="0"/>
              <a:t> manufacturers</a:t>
            </a:r>
            <a:r>
              <a:rPr lang="en-US" baseline="0" dirty="0"/>
              <a:t> approve </a:t>
            </a:r>
            <a:r>
              <a:rPr lang="en-US" baseline="0" dirty="0" err="1"/>
              <a:t>Tyre</a:t>
            </a:r>
            <a:r>
              <a:rPr lang="en-US" baseline="0" dirty="0"/>
              <a:t> warranty if Wheel alignment schedule is followed.</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41</a:t>
            </a:fld>
            <a:endParaRPr lang="en-US" altLang="en-US"/>
          </a:p>
        </p:txBody>
      </p:sp>
    </p:spTree>
    <p:extLst>
      <p:ext uri="{BB962C8B-B14F-4D97-AF65-F5344CB8AC3E}">
        <p14:creationId xmlns:p14="http://schemas.microsoft.com/office/powerpoint/2010/main" val="3529813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Latest Vehicles are fitted with Auto slack Adjusters – No need of Brake setting frequently</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43</a:t>
            </a:fld>
            <a:endParaRPr lang="en-US" altLang="en-US"/>
          </a:p>
        </p:txBody>
      </p:sp>
    </p:spTree>
    <p:extLst>
      <p:ext uri="{BB962C8B-B14F-4D97-AF65-F5344CB8AC3E}">
        <p14:creationId xmlns:p14="http://schemas.microsoft.com/office/powerpoint/2010/main" val="1849092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slack adjuster</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44</a:t>
            </a:fld>
            <a:endParaRPr lang="en-US" altLang="en-US"/>
          </a:p>
        </p:txBody>
      </p:sp>
    </p:spTree>
    <p:extLst>
      <p:ext uri="{BB962C8B-B14F-4D97-AF65-F5344CB8AC3E}">
        <p14:creationId xmlns:p14="http://schemas.microsoft.com/office/powerpoint/2010/main" val="3022414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very</a:t>
            </a:r>
            <a:r>
              <a:rPr lang="en-US" baseline="0" dirty="0"/>
              <a:t> briefly just that there are two types of Slack Adjusters.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45</a:t>
            </a:fld>
            <a:endParaRPr lang="en-US" altLang="en-US"/>
          </a:p>
        </p:txBody>
      </p:sp>
    </p:spTree>
    <p:extLst>
      <p:ext uri="{BB962C8B-B14F-4D97-AF65-F5344CB8AC3E}">
        <p14:creationId xmlns:p14="http://schemas.microsoft.com/office/powerpoint/2010/main" val="798476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importance on Brake adjustment.</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46</a:t>
            </a:fld>
            <a:endParaRPr lang="en-US" altLang="en-US"/>
          </a:p>
        </p:txBody>
      </p:sp>
    </p:spTree>
    <p:extLst>
      <p:ext uri="{BB962C8B-B14F-4D97-AF65-F5344CB8AC3E}">
        <p14:creationId xmlns:p14="http://schemas.microsoft.com/office/powerpoint/2010/main" val="1899502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just show the figure so that driver understands.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47</a:t>
            </a:fld>
            <a:endParaRPr lang="en-US" altLang="en-US"/>
          </a:p>
        </p:txBody>
      </p:sp>
    </p:spTree>
    <p:extLst>
      <p:ext uri="{BB962C8B-B14F-4D97-AF65-F5344CB8AC3E}">
        <p14:creationId xmlns:p14="http://schemas.microsoft.com/office/powerpoint/2010/main" val="1010559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Trainer to explain process of Brake adjustment</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48</a:t>
            </a:fld>
            <a:endParaRPr lang="en-US" altLang="en-US"/>
          </a:p>
        </p:txBody>
      </p:sp>
    </p:spTree>
    <p:extLst>
      <p:ext uri="{BB962C8B-B14F-4D97-AF65-F5344CB8AC3E}">
        <p14:creationId xmlns:p14="http://schemas.microsoft.com/office/powerpoint/2010/main" val="617208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49</a:t>
            </a:fld>
            <a:endParaRPr lang="en-US" altLang="en-US"/>
          </a:p>
        </p:txBody>
      </p:sp>
    </p:spTree>
    <p:extLst>
      <p:ext uri="{BB962C8B-B14F-4D97-AF65-F5344CB8AC3E}">
        <p14:creationId xmlns:p14="http://schemas.microsoft.com/office/powerpoint/2010/main" val="2347826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50</a:t>
            </a:fld>
            <a:endParaRPr lang="en-US" altLang="en-US"/>
          </a:p>
        </p:txBody>
      </p:sp>
    </p:spTree>
    <p:extLst>
      <p:ext uri="{BB962C8B-B14F-4D97-AF65-F5344CB8AC3E}">
        <p14:creationId xmlns:p14="http://schemas.microsoft.com/office/powerpoint/2010/main" val="3885197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ChangeArrowheads="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Trainer</a:t>
            </a:r>
            <a:r>
              <a:rPr lang="en-US" baseline="0" dirty="0"/>
              <a:t> Note:</a:t>
            </a:r>
          </a:p>
          <a:p>
            <a:pPr marL="228600" indent="-228600">
              <a:buAutoNum type="arabicPeriod"/>
            </a:pPr>
            <a:r>
              <a:rPr lang="en-US" baseline="0" dirty="0"/>
              <a:t>Trainer to explain with example on some common effects on HMV Parts due to wrong driving Habit.</a:t>
            </a:r>
            <a:endParaRPr lang="en-US" dirty="0"/>
          </a:p>
          <a:p>
            <a:endParaRPr lang="en-US" altLang="en-US" dirty="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BF8B2A-DB14-4964-9E6F-03A068CE659A}" type="slidenum">
              <a:rPr lang="en-US" altLang="en-US" smtClean="0"/>
              <a:pPr>
                <a:spcBef>
                  <a:spcPct val="0"/>
                </a:spcBef>
              </a:pPr>
              <a:t>7</a:t>
            </a:fld>
            <a:endParaRPr lang="en-US" altLang="en-US"/>
          </a:p>
        </p:txBody>
      </p:sp>
    </p:spTree>
    <p:extLst>
      <p:ext uri="{BB962C8B-B14F-4D97-AF65-F5344CB8AC3E}">
        <p14:creationId xmlns:p14="http://schemas.microsoft.com/office/powerpoint/2010/main" val="195458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51</a:t>
            </a:fld>
            <a:endParaRPr lang="en-US" altLang="en-US"/>
          </a:p>
        </p:txBody>
      </p:sp>
    </p:spTree>
    <p:extLst>
      <p:ext uri="{BB962C8B-B14F-4D97-AF65-F5344CB8AC3E}">
        <p14:creationId xmlns:p14="http://schemas.microsoft.com/office/powerpoint/2010/main" val="1849106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52</a:t>
            </a:fld>
            <a:endParaRPr lang="en-US" altLang="en-US"/>
          </a:p>
        </p:txBody>
      </p:sp>
    </p:spTree>
    <p:extLst>
      <p:ext uri="{BB962C8B-B14F-4D97-AF65-F5344CB8AC3E}">
        <p14:creationId xmlns:p14="http://schemas.microsoft.com/office/powerpoint/2010/main" val="2120633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53</a:t>
            </a:fld>
            <a:endParaRPr lang="en-US" altLang="en-US"/>
          </a:p>
        </p:txBody>
      </p:sp>
    </p:spTree>
    <p:extLst>
      <p:ext uri="{BB962C8B-B14F-4D97-AF65-F5344CB8AC3E}">
        <p14:creationId xmlns:p14="http://schemas.microsoft.com/office/powerpoint/2010/main" val="27832569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54</a:t>
            </a:fld>
            <a:endParaRPr lang="en-US" altLang="en-US"/>
          </a:p>
        </p:txBody>
      </p:sp>
    </p:spTree>
    <p:extLst>
      <p:ext uri="{BB962C8B-B14F-4D97-AF65-F5344CB8AC3E}">
        <p14:creationId xmlns:p14="http://schemas.microsoft.com/office/powerpoint/2010/main" val="3306097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55</a:t>
            </a:fld>
            <a:endParaRPr lang="en-US" altLang="en-US"/>
          </a:p>
        </p:txBody>
      </p:sp>
    </p:spTree>
    <p:extLst>
      <p:ext uri="{BB962C8B-B14F-4D97-AF65-F5344CB8AC3E}">
        <p14:creationId xmlns:p14="http://schemas.microsoft.com/office/powerpoint/2010/main" val="534642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the Trouble shootings</a:t>
            </a:r>
            <a:r>
              <a:rPr lang="en-US" baseline="0" dirty="0"/>
              <a:t> in Brake System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56</a:t>
            </a:fld>
            <a:endParaRPr lang="en-US" altLang="en-US"/>
          </a:p>
        </p:txBody>
      </p:sp>
    </p:spTree>
    <p:extLst>
      <p:ext uri="{BB962C8B-B14F-4D97-AF65-F5344CB8AC3E}">
        <p14:creationId xmlns:p14="http://schemas.microsoft.com/office/powerpoint/2010/main" val="2868692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explain the accelerator Pedal and its function</a:t>
            </a:r>
          </a:p>
          <a:p>
            <a:pPr marL="228600" indent="-228600">
              <a:buAutoNum type="arabicPeriod"/>
            </a:pPr>
            <a:r>
              <a:rPr lang="en-US" baseline="0" dirty="0"/>
              <a:t>Trainer to explain on difference between mechanical &amp; Electronic Pedal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58</a:t>
            </a:fld>
            <a:endParaRPr lang="en-US" altLang="en-US"/>
          </a:p>
        </p:txBody>
      </p:sp>
    </p:spTree>
    <p:extLst>
      <p:ext uri="{BB962C8B-B14F-4D97-AF65-F5344CB8AC3E}">
        <p14:creationId xmlns:p14="http://schemas.microsoft.com/office/powerpoint/2010/main" val="14893798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Trainer to explain on Pedal types</a:t>
            </a:r>
          </a:p>
          <a:p>
            <a:pPr marL="228600" indent="-228600">
              <a:buAutoNum type="arabicPeriod"/>
            </a:pPr>
            <a:r>
              <a:rPr lang="en-US" baseline="0" dirty="0"/>
              <a:t>Trainer to explain on Electronic Pedal type -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59</a:t>
            </a:fld>
            <a:endParaRPr lang="en-US" altLang="en-US"/>
          </a:p>
        </p:txBody>
      </p:sp>
    </p:spTree>
    <p:extLst>
      <p:ext uri="{BB962C8B-B14F-4D97-AF65-F5344CB8AC3E}">
        <p14:creationId xmlns:p14="http://schemas.microsoft.com/office/powerpoint/2010/main" val="3483658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Brake Pedal adjustment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60</a:t>
            </a:fld>
            <a:endParaRPr lang="en-US" altLang="en-US"/>
          </a:p>
        </p:txBody>
      </p:sp>
    </p:spTree>
    <p:extLst>
      <p:ext uri="{BB962C8B-B14F-4D97-AF65-F5344CB8AC3E}">
        <p14:creationId xmlns:p14="http://schemas.microsoft.com/office/powerpoint/2010/main" val="33250075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a:t>
            </a:r>
            <a:r>
              <a:rPr lang="en-US" baseline="0" dirty="0"/>
              <a:t> on process of clutch adjustment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61</a:t>
            </a:fld>
            <a:endParaRPr lang="en-US" altLang="en-US"/>
          </a:p>
        </p:txBody>
      </p:sp>
    </p:spTree>
    <p:extLst>
      <p:ext uri="{BB962C8B-B14F-4D97-AF65-F5344CB8AC3E}">
        <p14:creationId xmlns:p14="http://schemas.microsoft.com/office/powerpoint/2010/main" val="918418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Trainer Note:</a:t>
            </a:r>
          </a:p>
          <a:p>
            <a:r>
              <a:rPr lang="en-US" altLang="en-US" dirty="0"/>
              <a:t>1. Trainer to stress</a:t>
            </a:r>
            <a:r>
              <a:rPr lang="en-US" altLang="en-US" baseline="0" dirty="0"/>
              <a:t> upon benefits of Good maintenance of HMV</a:t>
            </a:r>
            <a:endParaRPr lang="en-US" altLang="en-US" dirty="0"/>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D12256A-260E-415F-8AB2-9FED2BDCC0EF}" type="slidenum">
              <a:rPr lang="en-US" altLang="en-US"/>
              <a:pPr>
                <a:spcBef>
                  <a:spcPct val="0"/>
                </a:spcBef>
              </a:pPr>
              <a:t>8</a:t>
            </a:fld>
            <a:endParaRPr lang="en-US" altLang="en-US"/>
          </a:p>
        </p:txBody>
      </p:sp>
    </p:spTree>
    <p:extLst>
      <p:ext uri="{BB962C8B-B14F-4D97-AF65-F5344CB8AC3E}">
        <p14:creationId xmlns:p14="http://schemas.microsoft.com/office/powerpoint/2010/main" val="1894857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a:t>
            </a:r>
            <a:r>
              <a:rPr lang="en-US" baseline="0" dirty="0"/>
              <a:t> just tell from Diagram, on adjusting the Clutch by loosening the nut and tighten after adjustment.</a:t>
            </a:r>
          </a:p>
          <a:p>
            <a:pPr marL="228600" indent="-228600">
              <a:buAutoNum type="arabicPeriod"/>
            </a:pPr>
            <a:r>
              <a:rPr lang="en-US" baseline="0" dirty="0"/>
              <a:t>Explain about the free play of the clutch pedal.</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62</a:t>
            </a:fld>
            <a:endParaRPr lang="en-US" altLang="en-US"/>
          </a:p>
        </p:txBody>
      </p:sp>
    </p:spTree>
    <p:extLst>
      <p:ext uri="{BB962C8B-B14F-4D97-AF65-F5344CB8AC3E}">
        <p14:creationId xmlns:p14="http://schemas.microsoft.com/office/powerpoint/2010/main" val="3030816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on clutch slippage and its remedy</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63</a:t>
            </a:fld>
            <a:endParaRPr lang="en-US" altLang="en-US"/>
          </a:p>
        </p:txBody>
      </p:sp>
    </p:spTree>
    <p:extLst>
      <p:ext uri="{BB962C8B-B14F-4D97-AF65-F5344CB8AC3E}">
        <p14:creationId xmlns:p14="http://schemas.microsoft.com/office/powerpoint/2010/main" val="14748766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clutch Drag, its causes and how to avoid this.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64</a:t>
            </a:fld>
            <a:endParaRPr lang="en-US" altLang="en-US"/>
          </a:p>
        </p:txBody>
      </p:sp>
    </p:spTree>
    <p:extLst>
      <p:ext uri="{BB962C8B-B14F-4D97-AF65-F5344CB8AC3E}">
        <p14:creationId xmlns:p14="http://schemas.microsoft.com/office/powerpoint/2010/main" val="2626044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Clutch Judder or vibration and how to correct it.</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65</a:t>
            </a:fld>
            <a:endParaRPr lang="en-US" altLang="en-US"/>
          </a:p>
        </p:txBody>
      </p:sp>
    </p:spTree>
    <p:extLst>
      <p:ext uri="{BB962C8B-B14F-4D97-AF65-F5344CB8AC3E}">
        <p14:creationId xmlns:p14="http://schemas.microsoft.com/office/powerpoint/2010/main" val="42721833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Clutch Rattle and its remedies</a:t>
            </a:r>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66</a:t>
            </a:fld>
            <a:endParaRPr lang="en-US" altLang="en-US"/>
          </a:p>
        </p:txBody>
      </p:sp>
    </p:spTree>
    <p:extLst>
      <p:ext uri="{BB962C8B-B14F-4D97-AF65-F5344CB8AC3E}">
        <p14:creationId xmlns:p14="http://schemas.microsoft.com/office/powerpoint/2010/main" val="2165617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explain on Knocking its causes</a:t>
            </a:r>
            <a:r>
              <a:rPr lang="en-US" baseline="0" dirty="0"/>
              <a:t> and remedy</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dirty="0"/>
              <a:t>. Trainer to explain on pulsation</a:t>
            </a:r>
            <a:r>
              <a:rPr lang="en-US" baseline="0" dirty="0"/>
              <a:t> of Clutch,</a:t>
            </a:r>
            <a:r>
              <a:rPr lang="en-US" dirty="0"/>
              <a:t> its causes</a:t>
            </a:r>
            <a:r>
              <a:rPr lang="en-US" baseline="0" dirty="0"/>
              <a:t> and remedy</a:t>
            </a: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67</a:t>
            </a:fld>
            <a:endParaRPr lang="en-US" altLang="en-US"/>
          </a:p>
        </p:txBody>
      </p:sp>
    </p:spTree>
    <p:extLst>
      <p:ext uri="{BB962C8B-B14F-4D97-AF65-F5344CB8AC3E}">
        <p14:creationId xmlns:p14="http://schemas.microsoft.com/office/powerpoint/2010/main" val="4246942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explain on Fan Belt and its requirement in HMV.</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69</a:t>
            </a:fld>
            <a:endParaRPr lang="en-US" altLang="en-US"/>
          </a:p>
        </p:txBody>
      </p:sp>
    </p:spTree>
    <p:extLst>
      <p:ext uri="{BB962C8B-B14F-4D97-AF65-F5344CB8AC3E}">
        <p14:creationId xmlns:p14="http://schemas.microsoft.com/office/powerpoint/2010/main" val="13569445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 explain on how to adjust Fan Belt</a:t>
            </a:r>
          </a:p>
          <a:p>
            <a:pPr marL="228600" indent="-228600">
              <a:buAutoNum type="arabicPeriod"/>
            </a:pPr>
            <a:r>
              <a:rPr lang="en-US" dirty="0"/>
              <a:t>Why Fan Belt adjustment is required?</a:t>
            </a:r>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70</a:t>
            </a:fld>
            <a:endParaRPr lang="en-US" altLang="en-US"/>
          </a:p>
        </p:txBody>
      </p:sp>
    </p:spTree>
    <p:extLst>
      <p:ext uri="{BB962C8B-B14F-4D97-AF65-F5344CB8AC3E}">
        <p14:creationId xmlns:p14="http://schemas.microsoft.com/office/powerpoint/2010/main" val="3697348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tell about signs of Belt damage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71</a:t>
            </a:fld>
            <a:endParaRPr lang="en-US" altLang="en-US"/>
          </a:p>
        </p:txBody>
      </p:sp>
    </p:spTree>
    <p:extLst>
      <p:ext uri="{BB962C8B-B14F-4D97-AF65-F5344CB8AC3E}">
        <p14:creationId xmlns:p14="http://schemas.microsoft.com/office/powerpoint/2010/main" val="26177045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the pictures so that candidate understands the difference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72</a:t>
            </a:fld>
            <a:endParaRPr lang="en-US" altLang="en-US"/>
          </a:p>
        </p:txBody>
      </p:sp>
    </p:spTree>
    <p:extLst>
      <p:ext uri="{BB962C8B-B14F-4D97-AF65-F5344CB8AC3E}">
        <p14:creationId xmlns:p14="http://schemas.microsoft.com/office/powerpoint/2010/main" val="3918165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what type of service comes under daily Maintenance &amp; Periodic Maintenance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10</a:t>
            </a:fld>
            <a:endParaRPr lang="en-US" altLang="en-US"/>
          </a:p>
        </p:txBody>
      </p:sp>
    </p:spTree>
    <p:extLst>
      <p:ext uri="{BB962C8B-B14F-4D97-AF65-F5344CB8AC3E}">
        <p14:creationId xmlns:p14="http://schemas.microsoft.com/office/powerpoint/2010/main" val="2079618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a:t>
            </a:r>
            <a:r>
              <a:rPr lang="en-US" baseline="0" dirty="0"/>
              <a:t> to explain on use of Belt tensioner and its trouble shooting.</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73</a:t>
            </a:fld>
            <a:endParaRPr lang="en-US" altLang="en-US"/>
          </a:p>
        </p:txBody>
      </p:sp>
    </p:spTree>
    <p:extLst>
      <p:ext uri="{BB962C8B-B14F-4D97-AF65-F5344CB8AC3E}">
        <p14:creationId xmlns:p14="http://schemas.microsoft.com/office/powerpoint/2010/main" val="8016031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To explain on major issues on particular light glowing – very briefly</a:t>
            </a:r>
          </a:p>
          <a:p>
            <a:pPr marL="228600" indent="-228600">
              <a:buAutoNum type="arabicPeriod"/>
            </a:pPr>
            <a:r>
              <a:rPr lang="en-US" baseline="0" dirty="0"/>
              <a:t>Trainer to explain dos &amp; </a:t>
            </a:r>
            <a:r>
              <a:rPr lang="en-US" baseline="0" dirty="0" err="1"/>
              <a:t>donts</a:t>
            </a:r>
            <a:r>
              <a:rPr lang="en-US" baseline="0" dirty="0"/>
              <a:t> for </a:t>
            </a:r>
            <a:r>
              <a:rPr lang="en-US" baseline="0" dirty="0" err="1"/>
              <a:t>keepin</a:t>
            </a:r>
            <a:r>
              <a:rPr lang="en-US" baseline="0" dirty="0"/>
              <a:t> Instrument panel clean and always visible.</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75</a:t>
            </a:fld>
            <a:endParaRPr lang="en-US" altLang="en-US"/>
          </a:p>
        </p:txBody>
      </p:sp>
    </p:spTree>
    <p:extLst>
      <p:ext uri="{BB962C8B-B14F-4D97-AF65-F5344CB8AC3E}">
        <p14:creationId xmlns:p14="http://schemas.microsoft.com/office/powerpoint/2010/main" val="9941095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tell on addition of Indicators in BS6 Vehicle Instrument Panels</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76</a:t>
            </a:fld>
            <a:endParaRPr lang="en-US" altLang="en-US"/>
          </a:p>
        </p:txBody>
      </p:sp>
    </p:spTree>
    <p:extLst>
      <p:ext uri="{BB962C8B-B14F-4D97-AF65-F5344CB8AC3E}">
        <p14:creationId xmlns:p14="http://schemas.microsoft.com/office/powerpoint/2010/main" val="1818912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tell on various indications and important / critical ones</a:t>
            </a:r>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77</a:t>
            </a:fld>
            <a:endParaRPr lang="en-US" altLang="en-US"/>
          </a:p>
        </p:txBody>
      </p:sp>
    </p:spTree>
    <p:extLst>
      <p:ext uri="{BB962C8B-B14F-4D97-AF65-F5344CB8AC3E}">
        <p14:creationId xmlns:p14="http://schemas.microsoft.com/office/powerpoint/2010/main" val="255753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tell briefly on various indicators </a:t>
            </a:r>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78</a:t>
            </a:fld>
            <a:endParaRPr lang="en-US" altLang="en-US"/>
          </a:p>
        </p:txBody>
      </p:sp>
    </p:spTree>
    <p:extLst>
      <p:ext uri="{BB962C8B-B14F-4D97-AF65-F5344CB8AC3E}">
        <p14:creationId xmlns:p14="http://schemas.microsoft.com/office/powerpoint/2010/main" val="2372541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a:t>
            </a:r>
            <a:r>
              <a:rPr lang="en-US" baseline="0" dirty="0"/>
              <a:t> briefly on typical BS3/BS4 Instrument panel</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79</a:t>
            </a:fld>
            <a:endParaRPr lang="en-US" altLang="en-US"/>
          </a:p>
        </p:txBody>
      </p:sp>
    </p:spTree>
    <p:extLst>
      <p:ext uri="{BB962C8B-B14F-4D97-AF65-F5344CB8AC3E}">
        <p14:creationId xmlns:p14="http://schemas.microsoft.com/office/powerpoint/2010/main" val="13586973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Duplicate slide for better understanding as markings written separately</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80</a:t>
            </a:fld>
            <a:endParaRPr lang="en-US" altLang="en-US"/>
          </a:p>
        </p:txBody>
      </p:sp>
    </p:spTree>
    <p:extLst>
      <p:ext uri="{BB962C8B-B14F-4D97-AF65-F5344CB8AC3E}">
        <p14:creationId xmlns:p14="http://schemas.microsoft.com/office/powerpoint/2010/main" val="37082310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AL BS3/4 Instrument Cluster - duplicate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81</a:t>
            </a:fld>
            <a:endParaRPr lang="en-US" altLang="en-US"/>
          </a:p>
        </p:txBody>
      </p:sp>
    </p:spTree>
    <p:extLst>
      <p:ext uri="{BB962C8B-B14F-4D97-AF65-F5344CB8AC3E}">
        <p14:creationId xmlns:p14="http://schemas.microsoft.com/office/powerpoint/2010/main" val="4205876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on various dashboard Meters</a:t>
            </a:r>
          </a:p>
          <a:p>
            <a:r>
              <a:rPr lang="en-US" baseline="0" dirty="0"/>
              <a:t>1. What is the output of various Meters?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82</a:t>
            </a:fld>
            <a:endParaRPr lang="en-US" altLang="en-US"/>
          </a:p>
        </p:txBody>
      </p:sp>
    </p:spTree>
    <p:extLst>
      <p:ext uri="{BB962C8B-B14F-4D97-AF65-F5344CB8AC3E}">
        <p14:creationId xmlns:p14="http://schemas.microsoft.com/office/powerpoint/2010/main" val="29777873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on various dashboard Meters in slide</a:t>
            </a:r>
          </a:p>
          <a:p>
            <a:r>
              <a:rPr lang="en-US" baseline="0" dirty="0"/>
              <a:t>1. What is the output of various Meters?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83</a:t>
            </a:fld>
            <a:endParaRPr lang="en-US" altLang="en-US"/>
          </a:p>
        </p:txBody>
      </p:sp>
    </p:spTree>
    <p:extLst>
      <p:ext uri="{BB962C8B-B14F-4D97-AF65-F5344CB8AC3E}">
        <p14:creationId xmlns:p14="http://schemas.microsoft.com/office/powerpoint/2010/main" val="1470112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explain Key  points to check in daily check-up </a:t>
            </a:r>
            <a:r>
              <a:rPr lang="en-US" baseline="0" dirty="0" err="1"/>
              <a:t>maintanence</a:t>
            </a:r>
            <a:r>
              <a:rPr lang="en-US" baseline="0" dirty="0"/>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11</a:t>
            </a:fld>
            <a:endParaRPr lang="en-US" altLang="en-US"/>
          </a:p>
        </p:txBody>
      </p:sp>
    </p:spTree>
    <p:extLst>
      <p:ext uri="{BB962C8B-B14F-4D97-AF65-F5344CB8AC3E}">
        <p14:creationId xmlns:p14="http://schemas.microsoft.com/office/powerpoint/2010/main" val="2099581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r>
              <a:rPr lang="en-US" baseline="0" dirty="0"/>
              <a:t>1 Trainer to explain on various dashboard Meters in slide</a:t>
            </a:r>
          </a:p>
          <a:p>
            <a:r>
              <a:rPr lang="en-US" baseline="0" dirty="0"/>
              <a:t>1. What is the output of various Meters?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84</a:t>
            </a:fld>
            <a:endParaRPr lang="en-US" altLang="en-US"/>
          </a:p>
        </p:txBody>
      </p:sp>
    </p:spTree>
    <p:extLst>
      <p:ext uri="{BB962C8B-B14F-4D97-AF65-F5344CB8AC3E}">
        <p14:creationId xmlns:p14="http://schemas.microsoft.com/office/powerpoint/2010/main" val="12312677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 Trainer to explain on various</a:t>
            </a:r>
            <a:r>
              <a:rPr lang="en-US" baseline="0" dirty="0"/>
              <a:t> meters shown in slide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85</a:t>
            </a:fld>
            <a:endParaRPr lang="en-US" altLang="en-US"/>
          </a:p>
        </p:txBody>
      </p:sp>
    </p:spTree>
    <p:extLst>
      <p:ext uri="{BB962C8B-B14F-4D97-AF65-F5344CB8AC3E}">
        <p14:creationId xmlns:p14="http://schemas.microsoft.com/office/powerpoint/2010/main" val="1304376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Trainer Note:</a:t>
            </a:r>
          </a:p>
          <a:p>
            <a:pPr marL="228600" indent="-228600">
              <a:buAutoNum type="arabicPeriod"/>
            </a:pPr>
            <a:r>
              <a:rPr lang="en-US" altLang="en-US" dirty="0"/>
              <a:t>Trainer to explain what</a:t>
            </a:r>
            <a:r>
              <a:rPr lang="en-US" altLang="en-US" baseline="0" dirty="0"/>
              <a:t> is lubrication &amp; its functions.</a:t>
            </a:r>
            <a:endParaRPr lang="en-US" dirty="0"/>
          </a:p>
        </p:txBody>
      </p:sp>
      <p:sp>
        <p:nvSpPr>
          <p:cNvPr id="4" name="Slide Number Placeholder 3"/>
          <p:cNvSpPr>
            <a:spLocks noGrp="1"/>
          </p:cNvSpPr>
          <p:nvPr>
            <p:ph type="sldNum" sz="quarter" idx="10"/>
          </p:nvPr>
        </p:nvSpPr>
        <p:spPr/>
        <p:txBody>
          <a:bodyPr/>
          <a:lstStyle/>
          <a:p>
            <a:pPr>
              <a:defRPr/>
            </a:pPr>
            <a:fld id="{D8795396-8588-4551-A841-061620C53291}" type="slidenum">
              <a:rPr lang="en-US" altLang="en-US" smtClean="0"/>
              <a:pPr>
                <a:defRPr/>
              </a:pPr>
              <a:t>87</a:t>
            </a:fld>
            <a:endParaRPr lang="en-US" altLang="en-US"/>
          </a:p>
        </p:txBody>
      </p:sp>
    </p:spTree>
    <p:extLst>
      <p:ext uri="{BB962C8B-B14F-4D97-AF65-F5344CB8AC3E}">
        <p14:creationId xmlns:p14="http://schemas.microsoft.com/office/powerpoint/2010/main" val="25977707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dirty="0"/>
              <a:t>Trainer to</a:t>
            </a:r>
            <a:r>
              <a:rPr lang="en-US" baseline="0" dirty="0"/>
              <a:t> explain why maintenance is Required.</a:t>
            </a:r>
          </a:p>
          <a:p>
            <a:pPr marL="228600" indent="-228600">
              <a:buAutoNum type="arabicPeriod"/>
            </a:pPr>
            <a:r>
              <a:rPr lang="en-US" baseline="0" dirty="0"/>
              <a:t>Trainer to stress on why to USE ONLY OEM Recommended Lube Oils.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88</a:t>
            </a:fld>
            <a:endParaRPr lang="en-US" altLang="en-US"/>
          </a:p>
        </p:txBody>
      </p:sp>
    </p:spTree>
    <p:extLst>
      <p:ext uri="{BB962C8B-B14F-4D97-AF65-F5344CB8AC3E}">
        <p14:creationId xmlns:p14="http://schemas.microsoft.com/office/powerpoint/2010/main" val="39786095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give maintenance tips</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89</a:t>
            </a:fld>
            <a:endParaRPr lang="en-US" altLang="en-US"/>
          </a:p>
        </p:txBody>
      </p:sp>
    </p:spTree>
    <p:extLst>
      <p:ext uri="{BB962C8B-B14F-4D97-AF65-F5344CB8AC3E}">
        <p14:creationId xmlns:p14="http://schemas.microsoft.com/office/powerpoint/2010/main" val="16016941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 </a:t>
            </a:r>
          </a:p>
          <a:p>
            <a:r>
              <a:rPr lang="en-US" dirty="0"/>
              <a:t>1. Trainer to show a sample</a:t>
            </a:r>
            <a:r>
              <a:rPr lang="en-US" baseline="0" dirty="0"/>
              <a:t> of recommended Various Oil change Chart.</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90</a:t>
            </a:fld>
            <a:endParaRPr lang="en-US" altLang="en-US"/>
          </a:p>
        </p:txBody>
      </p:sp>
    </p:spTree>
    <p:extLst>
      <p:ext uri="{BB962C8B-B14F-4D97-AF65-F5344CB8AC3E}">
        <p14:creationId xmlns:p14="http://schemas.microsoft.com/office/powerpoint/2010/main" val="3837733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What id Air lock and give inputs on how it happens.</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92</a:t>
            </a:fld>
            <a:endParaRPr lang="en-US" altLang="en-US"/>
          </a:p>
        </p:txBody>
      </p:sp>
    </p:spTree>
    <p:extLst>
      <p:ext uri="{BB962C8B-B14F-4D97-AF65-F5344CB8AC3E}">
        <p14:creationId xmlns:p14="http://schemas.microsoft.com/office/powerpoint/2010/main" val="8485986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on Bleeding of Diesel Engine</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93</a:t>
            </a:fld>
            <a:endParaRPr lang="en-US" altLang="en-US"/>
          </a:p>
        </p:txBody>
      </p:sp>
    </p:spTree>
    <p:extLst>
      <p:ext uri="{BB962C8B-B14F-4D97-AF65-F5344CB8AC3E}">
        <p14:creationId xmlns:p14="http://schemas.microsoft.com/office/powerpoint/2010/main" val="25741679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r>
              <a:rPr lang="en-US" dirty="0"/>
              <a:t>1.</a:t>
            </a:r>
            <a:r>
              <a:rPr lang="en-US" baseline="0" dirty="0"/>
              <a:t> Trainer to explain the procedure on Bleeding, with mention on how to air lock removal in inline and Electronic FIP</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94</a:t>
            </a:fld>
            <a:endParaRPr lang="en-US" altLang="en-US"/>
          </a:p>
        </p:txBody>
      </p:sp>
    </p:spTree>
    <p:extLst>
      <p:ext uri="{BB962C8B-B14F-4D97-AF65-F5344CB8AC3E}">
        <p14:creationId xmlns:p14="http://schemas.microsoft.com/office/powerpoint/2010/main" val="2745858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a:t>
            </a:r>
            <a:r>
              <a:rPr lang="en-US" baseline="0" dirty="0"/>
              <a:t> Note:</a:t>
            </a:r>
          </a:p>
          <a:p>
            <a:pPr marL="228600" indent="-228600">
              <a:buAutoNum type="arabicPeriod"/>
            </a:pPr>
            <a:r>
              <a:rPr lang="en-US" baseline="0" dirty="0"/>
              <a:t>Trainer to tell about Periodic maintenance</a:t>
            </a:r>
          </a:p>
          <a:p>
            <a:pPr marL="228600" indent="-228600">
              <a:buAutoNum type="arabicPeriod"/>
            </a:pPr>
            <a:r>
              <a:rPr lang="en-US" baseline="0" dirty="0"/>
              <a:t>Trainer to stress upon for taking vehicle for service to Authorized Service Center only and use only Genuine OE Parts. </a:t>
            </a:r>
            <a:endParaRPr lang="en-US"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12</a:t>
            </a:fld>
            <a:endParaRPr lang="en-US" altLang="en-US"/>
          </a:p>
        </p:txBody>
      </p:sp>
    </p:spTree>
    <p:extLst>
      <p:ext uri="{BB962C8B-B14F-4D97-AF65-F5344CB8AC3E}">
        <p14:creationId xmlns:p14="http://schemas.microsoft.com/office/powerpoint/2010/main" val="2456871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a:t>
            </a:r>
          </a:p>
          <a:p>
            <a:pPr marL="228600" indent="-228600">
              <a:buAutoNum type="arabicPeriod"/>
            </a:pPr>
            <a:r>
              <a:rPr lang="en-US" baseline="0" dirty="0"/>
              <a:t>Trainer to just tell that Maintenance schedule differs from model to model as well as from manufacturer to manufacturer by giving examples. Tata Truck will have different schedule then Leyland Vehicles.</a:t>
            </a:r>
          </a:p>
          <a:p>
            <a:pPr marL="228600" indent="-228600">
              <a:buAutoNum type="arabicPeriod"/>
            </a:pPr>
            <a:r>
              <a:rPr lang="en-US" baseline="0" dirty="0"/>
              <a:t>Will Captain and U Truck of Ashok Leyland have same service schedule? (Ans. </a:t>
            </a:r>
            <a:r>
              <a:rPr lang="en-US" b="1" baseline="0" dirty="0"/>
              <a:t>NO)</a:t>
            </a:r>
            <a:endParaRPr lang="en-US" b="1" dirty="0"/>
          </a:p>
        </p:txBody>
      </p:sp>
      <p:sp>
        <p:nvSpPr>
          <p:cNvPr id="4" name="Slide Number Placeholder 3"/>
          <p:cNvSpPr>
            <a:spLocks noGrp="1"/>
          </p:cNvSpPr>
          <p:nvPr>
            <p:ph type="sldNum" sz="quarter" idx="10"/>
          </p:nvPr>
        </p:nvSpPr>
        <p:spPr/>
        <p:txBody>
          <a:bodyPr/>
          <a:lstStyle/>
          <a:p>
            <a:pPr>
              <a:defRPr/>
            </a:pPr>
            <a:fld id="{6CC3F42E-3DD8-4E48-AD3A-EA0BD9453A3A}" type="slidenum">
              <a:rPr lang="en-US" altLang="en-US" smtClean="0"/>
              <a:pPr>
                <a:defRPr/>
              </a:pPr>
              <a:t>13</a:t>
            </a:fld>
            <a:endParaRPr lang="en-US" altLang="en-US"/>
          </a:p>
        </p:txBody>
      </p:sp>
    </p:spTree>
    <p:extLst>
      <p:ext uri="{BB962C8B-B14F-4D97-AF65-F5344CB8AC3E}">
        <p14:creationId xmlns:p14="http://schemas.microsoft.com/office/powerpoint/2010/main" val="3066929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8.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9.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0.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1.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2.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3.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4.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5.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6.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7.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aphicFrame>
        <p:nvGraphicFramePr>
          <p:cNvPr id="3" name="Object 9"/>
          <p:cNvGraphicFramePr>
            <a:graphicFrameLocks noChangeAspect="1"/>
          </p:cNvGraphicFramePr>
          <p:nvPr/>
        </p:nvGraphicFramePr>
        <p:xfrm>
          <a:off x="7315200" y="4602163"/>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3"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4602163"/>
                        <a:ext cx="1828800"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Picture 7"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29375"/>
            <a:ext cx="9144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p:cNvSpPr>
            <a:spLocks noGrp="1" noChangeArrowheads="1"/>
          </p:cNvSpPr>
          <p:nvPr>
            <p:ph type="ctrTitle"/>
          </p:nvPr>
        </p:nvSpPr>
        <p:spPr>
          <a:xfrm>
            <a:off x="685800" y="2130427"/>
            <a:ext cx="7772400" cy="1470025"/>
          </a:xfrm>
        </p:spPr>
        <p:txBody>
          <a:bodyPr/>
          <a:lstStyle>
            <a:lvl1pPr algn="ctr">
              <a:defRPr sz="3600" smtClean="0"/>
            </a:lvl1pPr>
          </a:lstStyle>
          <a:p>
            <a:r>
              <a:rPr lang="en-US"/>
              <a:t>Click to edit Master title style</a:t>
            </a:r>
          </a:p>
        </p:txBody>
      </p:sp>
    </p:spTree>
    <p:extLst>
      <p:ext uri="{BB962C8B-B14F-4D97-AF65-F5344CB8AC3E}">
        <p14:creationId xmlns:p14="http://schemas.microsoft.com/office/powerpoint/2010/main" val="1533148814"/>
      </p:ext>
    </p:extLst>
  </p:cSld>
  <p:clrMapOvr>
    <a:masterClrMapping/>
  </p:clrMapOvr>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075D5ABC-E176-47F2-84DF-FB733A21025F}" type="slidenum">
              <a:rPr lang="en-US" altLang="en-US"/>
              <a:pPr>
                <a:defRPr/>
              </a:pPr>
              <a:t>‹#›</a:t>
            </a:fld>
            <a:endParaRPr lang="en-US" altLang="en-US"/>
          </a:p>
        </p:txBody>
      </p:sp>
    </p:spTree>
    <p:extLst>
      <p:ext uri="{BB962C8B-B14F-4D97-AF65-F5344CB8AC3E}">
        <p14:creationId xmlns:p14="http://schemas.microsoft.com/office/powerpoint/2010/main" val="1820086337"/>
      </p:ext>
    </p:extLst>
  </p:cSld>
  <p:clrMapOvr>
    <a:masterClrMapping/>
  </p:clrMapOvr>
  <p:transition spd="med">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F828406F-5E63-4910-9AC0-7F4048802961}" type="slidenum">
              <a:rPr lang="en-US" altLang="en-US"/>
              <a:pPr>
                <a:defRPr/>
              </a:pPr>
              <a:t>‹#›</a:t>
            </a:fld>
            <a:endParaRPr lang="en-US" altLang="en-US"/>
          </a:p>
        </p:txBody>
      </p:sp>
    </p:spTree>
    <p:extLst>
      <p:ext uri="{BB962C8B-B14F-4D97-AF65-F5344CB8AC3E}">
        <p14:creationId xmlns:p14="http://schemas.microsoft.com/office/powerpoint/2010/main" val="4147200964"/>
      </p:ext>
    </p:extLst>
  </p:cSld>
  <p:clrMapOvr>
    <a:masterClrMapping/>
  </p:clrMapOvr>
  <p:transition spd="med">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8581F99F-DF40-45BB-A6BF-65742FC88DBF}" type="slidenum">
              <a:rPr lang="en-US" altLang="en-US"/>
              <a:pPr>
                <a:defRPr/>
              </a:pPr>
              <a:t>‹#›</a:t>
            </a:fld>
            <a:endParaRPr lang="en-US" altLang="en-US"/>
          </a:p>
        </p:txBody>
      </p:sp>
    </p:spTree>
    <p:extLst>
      <p:ext uri="{BB962C8B-B14F-4D97-AF65-F5344CB8AC3E}">
        <p14:creationId xmlns:p14="http://schemas.microsoft.com/office/powerpoint/2010/main" val="1573959232"/>
      </p:ext>
    </p:extLst>
  </p:cSld>
  <p:clrMapOvr>
    <a:masterClrMapping/>
  </p:clrMapOvr>
  <p:transition spd="med">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aphicFrame>
        <p:nvGraphicFramePr>
          <p:cNvPr id="5"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5"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1"/>
          <p:cNvSpPr>
            <a:spLocks noGrp="1"/>
          </p:cNvSpPr>
          <p:nvPr>
            <p:ph type="sldNum" sz="quarter" idx="10"/>
          </p:nvPr>
        </p:nvSpPr>
        <p:spPr/>
        <p:txBody>
          <a:bodyPr/>
          <a:lstStyle>
            <a:lvl1pPr>
              <a:defRPr/>
            </a:lvl1pPr>
          </a:lstStyle>
          <a:p>
            <a:pPr>
              <a:defRPr/>
            </a:pPr>
            <a:fld id="{36B793A7-699D-4C47-BBB4-7DF22F9E33F1}" type="slidenum">
              <a:rPr lang="en-US" altLang="en-US"/>
              <a:pPr>
                <a:defRPr/>
              </a:pPr>
              <a:t>‹#›</a:t>
            </a:fld>
            <a:endParaRPr lang="en-US" altLang="en-US"/>
          </a:p>
        </p:txBody>
      </p:sp>
    </p:spTree>
    <p:extLst>
      <p:ext uri="{BB962C8B-B14F-4D97-AF65-F5344CB8AC3E}">
        <p14:creationId xmlns:p14="http://schemas.microsoft.com/office/powerpoint/2010/main" val="2960912720"/>
      </p:ext>
    </p:extLst>
  </p:cSld>
  <p:clrMapOvr>
    <a:masterClrMapping/>
  </p:clrMapOvr>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aphicFrame>
        <p:nvGraphicFramePr>
          <p:cNvPr id="5"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5"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1"/>
          <p:cNvSpPr>
            <a:spLocks noGrp="1"/>
          </p:cNvSpPr>
          <p:nvPr>
            <p:ph type="sldNum" sz="quarter" idx="10"/>
          </p:nvPr>
        </p:nvSpPr>
        <p:spPr/>
        <p:txBody>
          <a:bodyPr/>
          <a:lstStyle>
            <a:lvl1pPr>
              <a:defRPr/>
            </a:lvl1pPr>
          </a:lstStyle>
          <a:p>
            <a:pPr>
              <a:defRPr/>
            </a:pPr>
            <a:fld id="{6C2C147A-593C-421D-B0CB-CB14E4E5CB99}" type="slidenum">
              <a:rPr lang="en-US" altLang="en-US"/>
              <a:pPr>
                <a:defRPr/>
              </a:pPr>
              <a:t>‹#›</a:t>
            </a:fld>
            <a:endParaRPr lang="en-US" altLang="en-US"/>
          </a:p>
        </p:txBody>
      </p:sp>
    </p:spTree>
    <p:extLst>
      <p:ext uri="{BB962C8B-B14F-4D97-AF65-F5344CB8AC3E}">
        <p14:creationId xmlns:p14="http://schemas.microsoft.com/office/powerpoint/2010/main" val="113222469"/>
      </p:ext>
    </p:extLst>
  </p:cSld>
  <p:clrMapOvr>
    <a:masterClrMapping/>
  </p:clrMapOvr>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4"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10"/>
          </p:nvPr>
        </p:nvSpPr>
        <p:spPr/>
        <p:txBody>
          <a:bodyPr/>
          <a:lstStyle>
            <a:lvl1pPr>
              <a:defRPr/>
            </a:lvl1pPr>
          </a:lstStyle>
          <a:p>
            <a:pPr>
              <a:defRPr/>
            </a:pPr>
            <a:fld id="{C90CDCC2-F8D1-4B0A-9529-9386D0BA0AEB}" type="slidenum">
              <a:rPr lang="en-US" altLang="en-US"/>
              <a:pPr>
                <a:defRPr/>
              </a:pPr>
              <a:t>‹#›</a:t>
            </a:fld>
            <a:endParaRPr lang="en-US" altLang="en-US"/>
          </a:p>
        </p:txBody>
      </p:sp>
    </p:spTree>
    <p:extLst>
      <p:ext uri="{BB962C8B-B14F-4D97-AF65-F5344CB8AC3E}">
        <p14:creationId xmlns:p14="http://schemas.microsoft.com/office/powerpoint/2010/main" val="3879812328"/>
      </p:ext>
    </p:extLst>
  </p:cSld>
  <p:clrMapOvr>
    <a:masterClrMapping/>
  </p:clrMapOvr>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4"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972300" y="76202"/>
            <a:ext cx="1866900" cy="5592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76202"/>
            <a:ext cx="5448300" cy="5592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10"/>
          </p:nvPr>
        </p:nvSpPr>
        <p:spPr/>
        <p:txBody>
          <a:bodyPr/>
          <a:lstStyle>
            <a:lvl1pPr>
              <a:defRPr/>
            </a:lvl1pPr>
          </a:lstStyle>
          <a:p>
            <a:pPr>
              <a:defRPr/>
            </a:pPr>
            <a:fld id="{51A50FC0-175F-44EE-B782-943124458B41}" type="slidenum">
              <a:rPr lang="en-US" altLang="en-US"/>
              <a:pPr>
                <a:defRPr/>
              </a:pPr>
              <a:t>‹#›</a:t>
            </a:fld>
            <a:endParaRPr lang="en-US" altLang="en-US"/>
          </a:p>
        </p:txBody>
      </p:sp>
    </p:spTree>
    <p:extLst>
      <p:ext uri="{BB962C8B-B14F-4D97-AF65-F5344CB8AC3E}">
        <p14:creationId xmlns:p14="http://schemas.microsoft.com/office/powerpoint/2010/main" val="3466379821"/>
      </p:ext>
    </p:extLst>
  </p:cSld>
  <p:clrMapOvr>
    <a:masterClrMapping/>
  </p:clrMapOvr>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Nitin">
    <p:spTree>
      <p:nvGrpSpPr>
        <p:cNvPr id="1" name=""/>
        <p:cNvGrpSpPr/>
        <p:nvPr/>
      </p:nvGrpSpPr>
      <p:grpSpPr>
        <a:xfrm>
          <a:off x="0" y="0"/>
          <a:ext cx="0" cy="0"/>
          <a:chOff x="0" y="0"/>
          <a:chExt cx="0" cy="0"/>
        </a:xfrm>
      </p:grpSpPr>
      <p:graphicFrame>
        <p:nvGraphicFramePr>
          <p:cNvPr id="3"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3"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416675"/>
            <a:ext cx="381000" cy="365125"/>
          </a:xfrm>
          <a:prstGeom prst="rect">
            <a:avLst/>
          </a:prstGeom>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defRPr/>
            </a:pPr>
            <a:fld id="{9DE6C207-B653-4D33-BEFE-23EE133B7B3F}" type="slidenum">
              <a:rPr lang="en-US" altLang="en-US" sz="1200" smtClean="0">
                <a:solidFill>
                  <a:srgbClr val="000000"/>
                </a:solidFill>
                <a:latin typeface="Arial" panose="020B0604020202020204" pitchFamily="34" charset="0"/>
              </a:rPr>
              <a:pPr algn="r" eaLnBrk="1" hangingPunct="1">
                <a:defRPr/>
              </a:pPr>
              <a:t>‹#›</a:t>
            </a:fld>
            <a:endParaRPr lang="en-US" altLang="en-US" sz="1200">
              <a:solidFill>
                <a:srgbClr val="000000"/>
              </a:solidFill>
              <a:latin typeface="Arial" panose="020B0604020202020204" pitchFamily="34" charset="0"/>
            </a:endParaRPr>
          </a:p>
        </p:txBody>
      </p:sp>
      <p:sp>
        <p:nvSpPr>
          <p:cNvPr id="2" name="Title 1"/>
          <p:cNvSpPr>
            <a:spLocks noGrp="1"/>
          </p:cNvSpPr>
          <p:nvPr>
            <p:ph type="title"/>
          </p:nvPr>
        </p:nvSpPr>
        <p:spPr>
          <a:xfrm>
            <a:off x="1371600" y="219077"/>
            <a:ext cx="6858000" cy="695325"/>
          </a:xfrm>
        </p:spPr>
        <p:txBody>
          <a:bodyPr>
            <a:noAutofit/>
          </a:bodyPr>
          <a:lstStyle>
            <a:lvl1pPr algn="l">
              <a:defRPr sz="3200" i="0">
                <a:solidFill>
                  <a:schemeClr val="bg1"/>
                </a:solidFill>
              </a:defRPr>
            </a:lvl1pPr>
          </a:lstStyle>
          <a:p>
            <a:r>
              <a:rPr lang="en-US"/>
              <a:t>Click to edit Master title style</a:t>
            </a:r>
            <a:endParaRPr lang="en-GB" dirty="0"/>
          </a:p>
        </p:txBody>
      </p:sp>
      <p:sp>
        <p:nvSpPr>
          <p:cNvPr id="7" name="Date Placeholder 5"/>
          <p:cNvSpPr>
            <a:spLocks noGrp="1"/>
          </p:cNvSpPr>
          <p:nvPr>
            <p:ph type="dt" sz="half" idx="10"/>
          </p:nvPr>
        </p:nvSpPr>
        <p:spPr>
          <a:xfrm>
            <a:off x="457200" y="6492875"/>
            <a:ext cx="2133600" cy="365125"/>
          </a:xfrm>
          <a:prstGeom prst="rect">
            <a:avLst/>
          </a:prstGeom>
        </p:spPr>
        <p:txBody>
          <a:bodyPr/>
          <a:lstStyle>
            <a:lvl1pPr eaLnBrk="1" hangingPunct="1">
              <a:defRPr>
                <a:solidFill>
                  <a:schemeClr val="bg1"/>
                </a:solidFill>
              </a:defRPr>
            </a:lvl1pPr>
          </a:lstStyle>
          <a:p>
            <a:pPr>
              <a:defRPr/>
            </a:pPr>
            <a:endParaRPr lang="en-US"/>
          </a:p>
        </p:txBody>
      </p:sp>
      <p:sp>
        <p:nvSpPr>
          <p:cNvPr id="8" name="Slide Number Placeholder 6"/>
          <p:cNvSpPr>
            <a:spLocks noGrp="1"/>
          </p:cNvSpPr>
          <p:nvPr>
            <p:ph type="sldNum" sz="quarter" idx="11"/>
          </p:nvPr>
        </p:nvSpPr>
        <p:spPr>
          <a:xfrm>
            <a:off x="6553200" y="6492875"/>
            <a:ext cx="2133600" cy="365125"/>
          </a:xfrm>
        </p:spPr>
        <p:txBody>
          <a:bodyPr/>
          <a:lstStyle>
            <a:lvl1pPr>
              <a:defRPr>
                <a:solidFill>
                  <a:schemeClr val="bg1"/>
                </a:solidFill>
              </a:defRPr>
            </a:lvl1pPr>
          </a:lstStyle>
          <a:p>
            <a:pPr>
              <a:defRPr/>
            </a:pPr>
            <a:fld id="{2F99AF5F-756D-403A-9273-ABB42B03F088}" type="slidenum">
              <a:rPr lang="en-US" altLang="en-US"/>
              <a:pPr>
                <a:defRPr/>
              </a:pPr>
              <a:t>‹#›</a:t>
            </a:fld>
            <a:endParaRPr lang="en-US" altLang="en-US"/>
          </a:p>
        </p:txBody>
      </p:sp>
      <p:sp>
        <p:nvSpPr>
          <p:cNvPr id="9" name="Footer Placeholder 7"/>
          <p:cNvSpPr>
            <a:spLocks noGrp="1"/>
          </p:cNvSpPr>
          <p:nvPr>
            <p:ph type="ftr" sz="quarter" idx="12"/>
          </p:nvPr>
        </p:nvSpPr>
        <p:spPr>
          <a:xfrm>
            <a:off x="3124200" y="6492875"/>
            <a:ext cx="2895600" cy="365125"/>
          </a:xfrm>
          <a:prstGeom prst="rect">
            <a:avLst/>
          </a:prstGeom>
        </p:spPr>
        <p:txBody>
          <a:bodyPr/>
          <a:lstStyle>
            <a:lvl1pPr eaLnBrk="1" hangingPunct="1">
              <a:defRPr>
                <a:solidFill>
                  <a:schemeClr val="bg1"/>
                </a:solidFill>
              </a:defRPr>
            </a:lvl1pPr>
          </a:lstStyle>
          <a:p>
            <a:pPr>
              <a:defRPr/>
            </a:pPr>
            <a:endParaRPr lang="en-US"/>
          </a:p>
        </p:txBody>
      </p:sp>
    </p:spTree>
    <p:extLst>
      <p:ext uri="{BB962C8B-B14F-4D97-AF65-F5344CB8AC3E}">
        <p14:creationId xmlns:p14="http://schemas.microsoft.com/office/powerpoint/2010/main" val="3701245816"/>
      </p:ext>
    </p:extLst>
  </p:cSld>
  <p:clrMapOvr>
    <a:masterClrMapping/>
  </p:clrMapOvr>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graphicFrame>
        <p:nvGraphicFramePr>
          <p:cNvPr id="3"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3"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600200" y="152400"/>
            <a:ext cx="7543800" cy="792162"/>
          </a:xfrm>
        </p:spPr>
        <p:txBody>
          <a:bodyPr/>
          <a:lstStyle>
            <a:lvl1pPr algn="r">
              <a:defRPr sz="3600">
                <a:solidFill>
                  <a:schemeClr val="bg1"/>
                </a:solidFill>
              </a:defRPr>
            </a:lvl1pPr>
          </a:lstStyle>
          <a:p>
            <a:r>
              <a:rPr lang="en-US"/>
              <a:t>Click to edit Master title style</a:t>
            </a:r>
            <a:endParaRPr lang="en-US" dirty="0"/>
          </a:p>
        </p:txBody>
      </p:sp>
      <p:sp>
        <p:nvSpPr>
          <p:cNvPr id="6" name="Slide Number Placeholder 1"/>
          <p:cNvSpPr>
            <a:spLocks noGrp="1"/>
          </p:cNvSpPr>
          <p:nvPr>
            <p:ph type="sldNum" sz="quarter" idx="10"/>
          </p:nvPr>
        </p:nvSpPr>
        <p:spPr/>
        <p:txBody>
          <a:bodyPr/>
          <a:lstStyle>
            <a:lvl1pPr>
              <a:defRPr/>
            </a:lvl1pPr>
          </a:lstStyle>
          <a:p>
            <a:pPr>
              <a:defRPr/>
            </a:pPr>
            <a:fld id="{B57EA6A8-8C72-488A-8C1B-F90EBCFB7E23}" type="slidenum">
              <a:rPr lang="en-US" altLang="en-US"/>
              <a:pPr>
                <a:defRPr/>
              </a:pPr>
              <a:t>‹#›</a:t>
            </a:fld>
            <a:endParaRPr lang="en-US" altLang="en-US"/>
          </a:p>
        </p:txBody>
      </p:sp>
    </p:spTree>
    <p:extLst>
      <p:ext uri="{BB962C8B-B14F-4D97-AF65-F5344CB8AC3E}">
        <p14:creationId xmlns:p14="http://schemas.microsoft.com/office/powerpoint/2010/main" val="3944295383"/>
      </p:ext>
    </p:extLst>
  </p:cSld>
  <p:clrMapOvr>
    <a:masterClrMapping/>
  </p:clrMapOvr>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4065205-3D27-4F3A-9196-E14D2F5F6781}" type="datetimeFigureOut">
              <a:rPr lang="en-US"/>
              <a:pPr>
                <a:defRPr/>
              </a:pPr>
              <a:t>6/14/2023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484E630-BD30-49A9-8BC0-FE973312010B}" type="slidenum">
              <a:rPr lang="en-US" altLang="en-US"/>
              <a:pPr>
                <a:defRPr/>
              </a:pPr>
              <a:t>‹#›</a:t>
            </a:fld>
            <a:endParaRPr lang="en-US" altLang="en-US"/>
          </a:p>
        </p:txBody>
      </p:sp>
    </p:spTree>
    <p:extLst>
      <p:ext uri="{BB962C8B-B14F-4D97-AF65-F5344CB8AC3E}">
        <p14:creationId xmlns:p14="http://schemas.microsoft.com/office/powerpoint/2010/main" val="1749229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4"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7" name="Slide Number Placeholder 1"/>
          <p:cNvSpPr>
            <a:spLocks noGrp="1"/>
          </p:cNvSpPr>
          <p:nvPr>
            <p:ph type="sldNum" sz="quarter" idx="10"/>
          </p:nvPr>
        </p:nvSpPr>
        <p:spPr/>
        <p:txBody>
          <a:bodyPr/>
          <a:lstStyle>
            <a:lvl1pPr>
              <a:defRPr/>
            </a:lvl1pPr>
          </a:lstStyle>
          <a:p>
            <a:pPr>
              <a:defRPr/>
            </a:pPr>
            <a:fld id="{DBEF1681-F349-4457-8778-29EEC3D1D0CD}" type="slidenum">
              <a:rPr lang="en-US" altLang="en-US"/>
              <a:pPr>
                <a:defRPr/>
              </a:pPr>
              <a:t>‹#›</a:t>
            </a:fld>
            <a:endParaRPr lang="en-US" altLang="en-US"/>
          </a:p>
        </p:txBody>
      </p:sp>
    </p:spTree>
    <p:extLst>
      <p:ext uri="{BB962C8B-B14F-4D97-AF65-F5344CB8AC3E}">
        <p14:creationId xmlns:p14="http://schemas.microsoft.com/office/powerpoint/2010/main" val="2706364581"/>
      </p:ext>
    </p:extLst>
  </p:cSld>
  <p:clrMapOvr>
    <a:masterClrMapping/>
  </p:clrMapOvr>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CDDEE43-2B32-4FAF-84DC-8797BB0981F6}" type="datetimeFigureOut">
              <a:rPr lang="en-US"/>
              <a:pPr>
                <a:defRPr/>
              </a:pPr>
              <a:t>6/14/2023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E8EA731-EBBF-4A14-9997-DE4363DFF7A0}" type="slidenum">
              <a:rPr lang="en-US" altLang="en-US"/>
              <a:pPr>
                <a:defRPr/>
              </a:pPr>
              <a:t>‹#›</a:t>
            </a:fld>
            <a:endParaRPr lang="en-US" altLang="en-US"/>
          </a:p>
        </p:txBody>
      </p:sp>
    </p:spTree>
    <p:extLst>
      <p:ext uri="{BB962C8B-B14F-4D97-AF65-F5344CB8AC3E}">
        <p14:creationId xmlns:p14="http://schemas.microsoft.com/office/powerpoint/2010/main" val="35475167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6D247DC-33B0-4736-B07E-8A787C871CED}" type="datetimeFigureOut">
              <a:rPr lang="en-US"/>
              <a:pPr>
                <a:defRPr/>
              </a:pPr>
              <a:t>6/14/2023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9A2A126-F381-4153-AECC-3EC5ED86C77A}" type="slidenum">
              <a:rPr lang="en-US" altLang="en-US"/>
              <a:pPr>
                <a:defRPr/>
              </a:pPr>
              <a:t>‹#›</a:t>
            </a:fld>
            <a:endParaRPr lang="en-US" altLang="en-US"/>
          </a:p>
        </p:txBody>
      </p:sp>
    </p:spTree>
    <p:extLst>
      <p:ext uri="{BB962C8B-B14F-4D97-AF65-F5344CB8AC3E}">
        <p14:creationId xmlns:p14="http://schemas.microsoft.com/office/powerpoint/2010/main" val="3711866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304C583-2ACB-4702-94A7-CD6833FF928C}" type="datetimeFigureOut">
              <a:rPr lang="en-US"/>
              <a:pPr>
                <a:defRPr/>
              </a:pPr>
              <a:t>6/14/2023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05E2473-46AC-459C-BD19-0EE34969F4B2}" type="slidenum">
              <a:rPr lang="en-US" altLang="en-US"/>
              <a:pPr>
                <a:defRPr/>
              </a:pPr>
              <a:t>‹#›</a:t>
            </a:fld>
            <a:endParaRPr lang="en-US" altLang="en-US"/>
          </a:p>
        </p:txBody>
      </p:sp>
    </p:spTree>
    <p:extLst>
      <p:ext uri="{BB962C8B-B14F-4D97-AF65-F5344CB8AC3E}">
        <p14:creationId xmlns:p14="http://schemas.microsoft.com/office/powerpoint/2010/main" val="1193786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D1188F3C-8AE0-43EA-8403-5CB88A57691F}" type="datetimeFigureOut">
              <a:rPr lang="en-US"/>
              <a:pPr>
                <a:defRPr/>
              </a:pPr>
              <a:t>6/14/2023</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FBF8FDD-4E97-435C-8FE6-63A1C7B40023}" type="slidenum">
              <a:rPr lang="en-US" altLang="en-US"/>
              <a:pPr>
                <a:defRPr/>
              </a:pPr>
              <a:t>‹#›</a:t>
            </a:fld>
            <a:endParaRPr lang="en-US" altLang="en-US"/>
          </a:p>
        </p:txBody>
      </p:sp>
    </p:spTree>
    <p:extLst>
      <p:ext uri="{BB962C8B-B14F-4D97-AF65-F5344CB8AC3E}">
        <p14:creationId xmlns:p14="http://schemas.microsoft.com/office/powerpoint/2010/main" val="14003062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0690948-86EB-4B32-8FCC-0EDB5D82F1C0}" type="datetimeFigureOut">
              <a:rPr lang="en-US"/>
              <a:pPr>
                <a:defRPr/>
              </a:pPr>
              <a:t>6/14/2023</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9D150EC-C0D1-43CF-8A3F-1616C8964920}" type="slidenum">
              <a:rPr lang="en-US" altLang="en-US"/>
              <a:pPr>
                <a:defRPr/>
              </a:pPr>
              <a:t>‹#›</a:t>
            </a:fld>
            <a:endParaRPr lang="en-US" altLang="en-US"/>
          </a:p>
        </p:txBody>
      </p:sp>
    </p:spTree>
    <p:extLst>
      <p:ext uri="{BB962C8B-B14F-4D97-AF65-F5344CB8AC3E}">
        <p14:creationId xmlns:p14="http://schemas.microsoft.com/office/powerpoint/2010/main" val="259839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8AA4AC1-7ACD-435C-AB93-398CFDDAE51A}" type="datetimeFigureOut">
              <a:rPr lang="en-US"/>
              <a:pPr>
                <a:defRPr/>
              </a:pPr>
              <a:t>6/14/2023</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CA04436-9F20-4C92-81D2-3F18431C8A8D}" type="slidenum">
              <a:rPr lang="en-US" altLang="en-US"/>
              <a:pPr>
                <a:defRPr/>
              </a:pPr>
              <a:t>‹#›</a:t>
            </a:fld>
            <a:endParaRPr lang="en-US" altLang="en-US"/>
          </a:p>
        </p:txBody>
      </p:sp>
    </p:spTree>
    <p:extLst>
      <p:ext uri="{BB962C8B-B14F-4D97-AF65-F5344CB8AC3E}">
        <p14:creationId xmlns:p14="http://schemas.microsoft.com/office/powerpoint/2010/main" val="92119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D52B8B7-EBA5-4ADE-873F-5ED22D510D20}" type="datetimeFigureOut">
              <a:rPr lang="en-US"/>
              <a:pPr>
                <a:defRPr/>
              </a:pPr>
              <a:t>6/14/2023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84589BD-BCD4-45C0-823D-404552A54BB5}" type="slidenum">
              <a:rPr lang="en-US" altLang="en-US"/>
              <a:pPr>
                <a:defRPr/>
              </a:pPr>
              <a:t>‹#›</a:t>
            </a:fld>
            <a:endParaRPr lang="en-US" altLang="en-US"/>
          </a:p>
        </p:txBody>
      </p:sp>
    </p:spTree>
    <p:extLst>
      <p:ext uri="{BB962C8B-B14F-4D97-AF65-F5344CB8AC3E}">
        <p14:creationId xmlns:p14="http://schemas.microsoft.com/office/powerpoint/2010/main" val="1433381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6623221-FADE-4C2D-BE04-8D136273422B}" type="datetimeFigureOut">
              <a:rPr lang="en-US"/>
              <a:pPr>
                <a:defRPr/>
              </a:pPr>
              <a:t>6/14/2023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0927132-8786-463F-AD4E-4D15AFAD742D}" type="slidenum">
              <a:rPr lang="en-US" altLang="en-US"/>
              <a:pPr>
                <a:defRPr/>
              </a:pPr>
              <a:t>‹#›</a:t>
            </a:fld>
            <a:endParaRPr lang="en-US" altLang="en-US"/>
          </a:p>
        </p:txBody>
      </p:sp>
    </p:spTree>
    <p:extLst>
      <p:ext uri="{BB962C8B-B14F-4D97-AF65-F5344CB8AC3E}">
        <p14:creationId xmlns:p14="http://schemas.microsoft.com/office/powerpoint/2010/main" val="1460883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1B26795-A506-4503-8C0D-4B2DBF7ED7AD}" type="datetimeFigureOut">
              <a:rPr lang="en-US"/>
              <a:pPr>
                <a:defRPr/>
              </a:pPr>
              <a:t>6/14/2023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E242C93-D13E-46E4-9077-5561D491346C}" type="slidenum">
              <a:rPr lang="en-US" altLang="en-US"/>
              <a:pPr>
                <a:defRPr/>
              </a:pPr>
              <a:t>‹#›</a:t>
            </a:fld>
            <a:endParaRPr lang="en-US" altLang="en-US"/>
          </a:p>
        </p:txBody>
      </p:sp>
    </p:spTree>
    <p:extLst>
      <p:ext uri="{BB962C8B-B14F-4D97-AF65-F5344CB8AC3E}">
        <p14:creationId xmlns:p14="http://schemas.microsoft.com/office/powerpoint/2010/main" val="2147161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88C6DF6-1AEF-4846-BD70-EB4F6229AEC9}" type="datetimeFigureOut">
              <a:rPr lang="en-US"/>
              <a:pPr>
                <a:defRPr/>
              </a:pPr>
              <a:t>6/14/2023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D165FC7-D43C-4D5F-A378-E05181DD24D6}" type="slidenum">
              <a:rPr lang="en-US" altLang="en-US"/>
              <a:pPr>
                <a:defRPr/>
              </a:pPr>
              <a:t>‹#›</a:t>
            </a:fld>
            <a:endParaRPr lang="en-US" altLang="en-US"/>
          </a:p>
        </p:txBody>
      </p:sp>
    </p:spTree>
    <p:extLst>
      <p:ext uri="{BB962C8B-B14F-4D97-AF65-F5344CB8AC3E}">
        <p14:creationId xmlns:p14="http://schemas.microsoft.com/office/powerpoint/2010/main" val="22866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4"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152400"/>
            <a:ext cx="5867400" cy="838200"/>
          </a:xfrm>
        </p:spPr>
        <p:txBody>
          <a:bodyPr/>
          <a:lstStyle/>
          <a:p>
            <a:r>
              <a:rPr lang="en-US"/>
              <a:t>Click to edit Master title style</a:t>
            </a:r>
          </a:p>
        </p:txBody>
      </p:sp>
      <p:sp>
        <p:nvSpPr>
          <p:cNvPr id="3" name="Content Placeholder 2"/>
          <p:cNvSpPr>
            <a:spLocks noGrp="1"/>
          </p:cNvSpPr>
          <p:nvPr>
            <p:ph idx="1"/>
          </p:nvPr>
        </p:nvSpPr>
        <p:spPr>
          <a:xfrm>
            <a:off x="76200" y="1219200"/>
            <a:ext cx="8991600" cy="5562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1"/>
          <p:cNvSpPr>
            <a:spLocks noGrp="1"/>
          </p:cNvSpPr>
          <p:nvPr>
            <p:ph type="sldNum" sz="quarter"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pPr>
              <a:defRPr/>
            </a:pPr>
            <a:fld id="{D3BF59CC-3098-433A-822E-6B7BECD84C10}" type="slidenum">
              <a:rPr lang="en-US" altLang="en-US"/>
              <a:pPr>
                <a:defRPr/>
              </a:pPr>
              <a:t>‹#›</a:t>
            </a:fld>
            <a:endParaRPr lang="en-US" altLang="en-US"/>
          </a:p>
        </p:txBody>
      </p:sp>
    </p:spTree>
    <p:extLst>
      <p:ext uri="{BB962C8B-B14F-4D97-AF65-F5344CB8AC3E}">
        <p14:creationId xmlns:p14="http://schemas.microsoft.com/office/powerpoint/2010/main" val="1957059065"/>
      </p:ext>
    </p:extLst>
  </p:cSld>
  <p:clrMapOvr>
    <a:masterClrMapping/>
  </p:clrMapOvr>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4"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7" name="Slide Number Placeholder 1"/>
          <p:cNvSpPr>
            <a:spLocks noGrp="1"/>
          </p:cNvSpPr>
          <p:nvPr>
            <p:ph type="sldNum" sz="quarter" idx="10"/>
          </p:nvPr>
        </p:nvSpPr>
        <p:spPr/>
        <p:txBody>
          <a:bodyPr/>
          <a:lstStyle>
            <a:lvl1pPr>
              <a:defRPr/>
            </a:lvl1pPr>
          </a:lstStyle>
          <a:p>
            <a:pPr>
              <a:defRPr/>
            </a:pPr>
            <a:fld id="{3ABB41A5-A274-45F9-9C04-0E1B57A6175E}" type="slidenum">
              <a:rPr lang="en-US" altLang="en-US"/>
              <a:pPr>
                <a:defRPr/>
              </a:pPr>
              <a:t>‹#›</a:t>
            </a:fld>
            <a:endParaRPr lang="en-US" altLang="en-US"/>
          </a:p>
        </p:txBody>
      </p:sp>
    </p:spTree>
    <p:extLst>
      <p:ext uri="{BB962C8B-B14F-4D97-AF65-F5344CB8AC3E}">
        <p14:creationId xmlns:p14="http://schemas.microsoft.com/office/powerpoint/2010/main" val="4128169260"/>
      </p:ext>
    </p:extLst>
  </p:cSld>
  <p:clrMapOvr>
    <a:masterClrMapping/>
  </p:clrMapOv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graphicFrame>
        <p:nvGraphicFramePr>
          <p:cNvPr id="5"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5"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71600" y="1143002"/>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1143002"/>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1"/>
          <p:cNvSpPr>
            <a:spLocks noGrp="1"/>
          </p:cNvSpPr>
          <p:nvPr>
            <p:ph type="sldNum" sz="quarter" idx="10"/>
          </p:nvPr>
        </p:nvSpPr>
        <p:spPr/>
        <p:txBody>
          <a:bodyPr/>
          <a:lstStyle>
            <a:lvl1pPr>
              <a:defRPr/>
            </a:lvl1pPr>
          </a:lstStyle>
          <a:p>
            <a:pPr>
              <a:defRPr/>
            </a:pPr>
            <a:fld id="{E794BE1E-FE09-4375-A559-040BC2002D38}" type="slidenum">
              <a:rPr lang="en-US" altLang="en-US"/>
              <a:pPr>
                <a:defRPr/>
              </a:pPr>
              <a:t>‹#›</a:t>
            </a:fld>
            <a:endParaRPr lang="en-US" altLang="en-US"/>
          </a:p>
        </p:txBody>
      </p:sp>
    </p:spTree>
    <p:extLst>
      <p:ext uri="{BB962C8B-B14F-4D97-AF65-F5344CB8AC3E}">
        <p14:creationId xmlns:p14="http://schemas.microsoft.com/office/powerpoint/2010/main" val="1906390291"/>
      </p:ext>
    </p:extLst>
  </p:cSld>
  <p:clrMapOvr>
    <a:masterClrMapping/>
  </p:clrMapOvr>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graphicFrame>
        <p:nvGraphicFramePr>
          <p:cNvPr id="7"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 imgW="12990476" imgH="9739683" progId="">
                  <p:embed/>
                </p:oleObj>
              </mc:Choice>
              <mc:Fallback>
                <p:oleObj name="Image" r:id="rId2" imgW="12990476" imgH="9739683" progId="">
                  <p:embed/>
                  <p:pic>
                    <p:nvPicPr>
                      <p:cNvPr id="7" name="Object 9"/>
                      <p:cNvPicPr>
                        <a:picLocks noChangeAspect="1" noChangeArrowheads="1"/>
                      </p:cNvPicPr>
                      <p:nvPr/>
                    </p:nvPicPr>
                    <p:blipFill>
                      <a:blip r:embed="rId3">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9" name="Picture 9"/>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1"/>
          <p:cNvSpPr>
            <a:spLocks noGrp="1"/>
          </p:cNvSpPr>
          <p:nvPr>
            <p:ph type="sldNum" sz="quarter" idx="10"/>
          </p:nvPr>
        </p:nvSpPr>
        <p:spPr/>
        <p:txBody>
          <a:bodyPr/>
          <a:lstStyle>
            <a:lvl1pPr>
              <a:defRPr/>
            </a:lvl1pPr>
          </a:lstStyle>
          <a:p>
            <a:pPr>
              <a:defRPr/>
            </a:pPr>
            <a:fld id="{08D4C1FE-1C10-41CD-B0F9-9BE9E7A58B08}" type="slidenum">
              <a:rPr lang="en-US" altLang="en-US"/>
              <a:pPr>
                <a:defRPr/>
              </a:pPr>
              <a:t>‹#›</a:t>
            </a:fld>
            <a:endParaRPr lang="en-US" altLang="en-US"/>
          </a:p>
        </p:txBody>
      </p:sp>
    </p:spTree>
    <p:extLst>
      <p:ext uri="{BB962C8B-B14F-4D97-AF65-F5344CB8AC3E}">
        <p14:creationId xmlns:p14="http://schemas.microsoft.com/office/powerpoint/2010/main" val="2359152949"/>
      </p:ext>
    </p:extLst>
  </p:cSld>
  <p:clrMapOvr>
    <a:masterClrMapping/>
  </p:clrMapOv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35AEB620-A166-4472-B8BB-7CA1CEBF1980}" type="slidenum">
              <a:rPr lang="en-US" altLang="en-US"/>
              <a:pPr>
                <a:defRPr/>
              </a:pPr>
              <a:t>‹#›</a:t>
            </a:fld>
            <a:endParaRPr lang="en-US" altLang="en-US"/>
          </a:p>
        </p:txBody>
      </p:sp>
    </p:spTree>
    <p:extLst>
      <p:ext uri="{BB962C8B-B14F-4D97-AF65-F5344CB8AC3E}">
        <p14:creationId xmlns:p14="http://schemas.microsoft.com/office/powerpoint/2010/main" val="3128955849"/>
      </p:ext>
    </p:extLst>
  </p:cSld>
  <p:clrMapOvr>
    <a:masterClrMapping/>
  </p:clrMapOvr>
  <p:transition spd="med">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89C0CBBF-7F67-4C12-A18D-178343466D89}" type="slidenum">
              <a:rPr lang="en-US" altLang="en-US"/>
              <a:pPr>
                <a:defRPr/>
              </a:pPr>
              <a:t>‹#›</a:t>
            </a:fld>
            <a:endParaRPr lang="en-US" altLang="en-US"/>
          </a:p>
        </p:txBody>
      </p:sp>
    </p:spTree>
    <p:extLst>
      <p:ext uri="{BB962C8B-B14F-4D97-AF65-F5344CB8AC3E}">
        <p14:creationId xmlns:p14="http://schemas.microsoft.com/office/powerpoint/2010/main" val="3552167032"/>
      </p:ext>
    </p:extLst>
  </p:cSld>
  <p:clrMapOvr>
    <a:masterClrMapping/>
  </p:clrMapOvr>
  <p:transition spd="med">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7C96EDFC-D6AA-4975-8C6A-1A4717E2A6BE}" type="slidenum">
              <a:rPr lang="en-US" altLang="en-US"/>
              <a:pPr>
                <a:defRPr/>
              </a:pPr>
              <a:t>‹#›</a:t>
            </a:fld>
            <a:endParaRPr lang="en-US" altLang="en-US"/>
          </a:p>
        </p:txBody>
      </p:sp>
    </p:spTree>
    <p:extLst>
      <p:ext uri="{BB962C8B-B14F-4D97-AF65-F5344CB8AC3E}">
        <p14:creationId xmlns:p14="http://schemas.microsoft.com/office/powerpoint/2010/main" val="3502081124"/>
      </p:ext>
    </p:extLst>
  </p:cSld>
  <p:clrMapOvr>
    <a:masterClrMapping/>
  </p:clrMapOvr>
  <p:transition spd="med">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9"/>
          <p:cNvGraphicFramePr>
            <a:graphicFrameLocks noChangeAspect="1"/>
          </p:cNvGraphicFramePr>
          <p:nvPr/>
        </p:nvGraphicFramePr>
        <p:xfrm>
          <a:off x="7315200" y="5030788"/>
          <a:ext cx="1828800" cy="1827212"/>
        </p:xfrm>
        <a:graphic>
          <a:graphicData uri="http://schemas.openxmlformats.org/presentationml/2006/ole">
            <mc:AlternateContent xmlns:mc="http://schemas.openxmlformats.org/markup-compatibility/2006">
              <mc:Choice xmlns:v="urn:schemas-microsoft-com:vml" Requires="v">
                <p:oleObj name="Image" r:id="rId20" imgW="12990476" imgH="9739683" progId="">
                  <p:embed/>
                </p:oleObj>
              </mc:Choice>
              <mc:Fallback>
                <p:oleObj name="Image" r:id="rId20" imgW="12990476" imgH="9739683" progId="">
                  <p:embed/>
                  <p:pic>
                    <p:nvPicPr>
                      <p:cNvPr id="1026" name="Object 9"/>
                      <p:cNvPicPr>
                        <a:picLocks noChangeAspect="1" noChangeArrowheads="1"/>
                      </p:cNvPicPr>
                      <p:nvPr/>
                    </p:nvPicPr>
                    <p:blipFill>
                      <a:blip r:embed="rId21">
                        <a:extLst>
                          <a:ext uri="{28A0092B-C50C-407E-A947-70E740481C1C}">
                            <a14:useLocalDpi xmlns:a14="http://schemas.microsoft.com/office/drawing/2010/main" val="0"/>
                          </a:ext>
                        </a:extLst>
                      </a:blip>
                      <a:srcRect l="80000" t="73351"/>
                      <a:stretch>
                        <a:fillRect/>
                      </a:stretch>
                    </p:blipFill>
                    <p:spPr bwMode="auto">
                      <a:xfrm>
                        <a:off x="7315200" y="5030788"/>
                        <a:ext cx="1828800" cy="182721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7" name="Rectangle 2"/>
          <p:cNvSpPr>
            <a:spLocks noGrp="1" noChangeArrowheads="1"/>
          </p:cNvSpPr>
          <p:nvPr>
            <p:ph type="title"/>
          </p:nvPr>
        </p:nvSpPr>
        <p:spPr bwMode="auto">
          <a:xfrm>
            <a:off x="990600" y="304800"/>
            <a:ext cx="5867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a:t>
            </a:r>
          </a:p>
        </p:txBody>
      </p:sp>
      <p:sp>
        <p:nvSpPr>
          <p:cNvPr id="1028" name="Rectangle 3"/>
          <p:cNvSpPr>
            <a:spLocks noGrp="1" noChangeArrowheads="1"/>
          </p:cNvSpPr>
          <p:nvPr>
            <p:ph type="body" idx="1"/>
          </p:nvPr>
        </p:nvSpPr>
        <p:spPr bwMode="auto">
          <a:xfrm>
            <a:off x="990600" y="1371600"/>
            <a:ext cx="6781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Line 11"/>
          <p:cNvSpPr>
            <a:spLocks noChangeShapeType="1"/>
          </p:cNvSpPr>
          <p:nvPr/>
        </p:nvSpPr>
        <p:spPr bwMode="auto">
          <a:xfrm>
            <a:off x="0" y="1130300"/>
            <a:ext cx="9144000" cy="0"/>
          </a:xfrm>
          <a:prstGeom prst="line">
            <a:avLst/>
          </a:prstGeom>
          <a:noFill/>
          <a:ln w="76200">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30" name="Picture 8"/>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6934200" y="228600"/>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9B7EE92-3563-4E88-967F-2FF0DA9EA35C}"/>
              </a:ext>
            </a:extLst>
          </p:cNvPr>
          <p:cNvSpPr>
            <a:spLocks noGrp="1"/>
          </p:cNvSpPr>
          <p:nvPr>
            <p:ph type="sldNum" sz="quarter" idx="4"/>
          </p:nvPr>
        </p:nvSpPr>
        <p:spPr>
          <a:xfrm>
            <a:off x="152400" y="6416675"/>
            <a:ext cx="3810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lvl1pPr>
          </a:lstStyle>
          <a:p>
            <a:pPr>
              <a:defRPr/>
            </a:pPr>
            <a:fld id="{B4944AC4-D234-46F7-83BB-969E4FB9CAB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5694" r:id="rId1"/>
    <p:sldLayoutId id="2147485695" r:id="rId2"/>
    <p:sldLayoutId id="2147485696" r:id="rId3"/>
    <p:sldLayoutId id="2147485697" r:id="rId4"/>
    <p:sldLayoutId id="2147485698" r:id="rId5"/>
    <p:sldLayoutId id="2147485699" r:id="rId6"/>
    <p:sldLayoutId id="2147485677" r:id="rId7"/>
    <p:sldLayoutId id="2147485678" r:id="rId8"/>
    <p:sldLayoutId id="2147485679" r:id="rId9"/>
    <p:sldLayoutId id="2147485680" r:id="rId10"/>
    <p:sldLayoutId id="2147485681" r:id="rId11"/>
    <p:sldLayoutId id="2147485682" r:id="rId12"/>
    <p:sldLayoutId id="2147485700" r:id="rId13"/>
    <p:sldLayoutId id="2147485701" r:id="rId14"/>
    <p:sldLayoutId id="2147485702" r:id="rId15"/>
    <p:sldLayoutId id="2147485703" r:id="rId16"/>
    <p:sldLayoutId id="2147485704" r:id="rId17"/>
    <p:sldLayoutId id="2147485705" r:id="rId18"/>
  </p:sldLayoutIdLst>
  <p:transition spd="med">
    <p:wedge/>
  </p:transition>
  <p:hf hdr="0" ftr="0" dt="0"/>
  <p:txStyles>
    <p:titleStyle>
      <a:lvl1pPr algn="l" rtl="0" eaLnBrk="0" fontAlgn="base" hangingPunct="0">
        <a:spcBef>
          <a:spcPct val="0"/>
        </a:spcBef>
        <a:spcAft>
          <a:spcPct val="0"/>
        </a:spcAft>
        <a:defRPr sz="3200">
          <a:solidFill>
            <a:schemeClr val="tx1"/>
          </a:solidFill>
          <a:latin typeface="Calibri" pitchFamily="34" charset="0"/>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l" rtl="0" eaLnBrk="1" fontAlgn="base" hangingPunct="1">
        <a:spcBef>
          <a:spcPct val="0"/>
        </a:spcBef>
        <a:spcAft>
          <a:spcPct val="0"/>
        </a:spcAft>
        <a:defRPr sz="3600">
          <a:solidFill>
            <a:schemeClr val="bg1"/>
          </a:solidFill>
          <a:latin typeface="Arial" charset="0"/>
        </a:defRPr>
      </a:lvl6pPr>
      <a:lvl7pPr marL="914400" algn="l" rtl="0" eaLnBrk="1" fontAlgn="base" hangingPunct="1">
        <a:spcBef>
          <a:spcPct val="0"/>
        </a:spcBef>
        <a:spcAft>
          <a:spcPct val="0"/>
        </a:spcAft>
        <a:defRPr sz="3600">
          <a:solidFill>
            <a:schemeClr val="bg1"/>
          </a:solidFill>
          <a:latin typeface="Arial" charset="0"/>
        </a:defRPr>
      </a:lvl7pPr>
      <a:lvl8pPr marL="1371600" algn="l" rtl="0" eaLnBrk="1" fontAlgn="base" hangingPunct="1">
        <a:spcBef>
          <a:spcPct val="0"/>
        </a:spcBef>
        <a:spcAft>
          <a:spcPct val="0"/>
        </a:spcAft>
        <a:defRPr sz="3600">
          <a:solidFill>
            <a:schemeClr val="bg1"/>
          </a:solidFill>
          <a:latin typeface="Arial" charset="0"/>
        </a:defRPr>
      </a:lvl8pPr>
      <a:lvl9pPr marL="1828800" algn="l" rtl="0" eaLnBrk="1" fontAlgn="base" hangingPunct="1">
        <a:spcBef>
          <a:spcPct val="0"/>
        </a:spcBef>
        <a:spcAft>
          <a:spcPct val="0"/>
        </a:spcAft>
        <a:defRPr sz="3600">
          <a:solidFill>
            <a:schemeClr val="bg1"/>
          </a:solidFill>
          <a:latin typeface="Arial" charset="0"/>
        </a:defRPr>
      </a:lvl9pPr>
    </p:titleStyle>
    <p:bodyStyle>
      <a:lvl1pPr marL="342900" indent="-342900" algn="l" rtl="0" eaLnBrk="0" fontAlgn="base" hangingPunct="0">
        <a:spcBef>
          <a:spcPct val="20000"/>
        </a:spcBef>
        <a:spcAft>
          <a:spcPct val="0"/>
        </a:spcAft>
        <a:buChar char="•"/>
        <a:defRPr sz="26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600">
          <a:solidFill>
            <a:schemeClr val="tx1"/>
          </a:solidFill>
          <a:latin typeface="Calibri" pitchFamily="34" charset="0"/>
        </a:defRPr>
      </a:lvl2pPr>
      <a:lvl3pPr marL="1143000" indent="-228600" algn="l" rtl="0" eaLnBrk="0" fontAlgn="base" hangingPunct="0">
        <a:spcBef>
          <a:spcPct val="20000"/>
        </a:spcBef>
        <a:spcAft>
          <a:spcPct val="0"/>
        </a:spcAft>
        <a:buChar char="•"/>
        <a:defRPr sz="2600">
          <a:solidFill>
            <a:schemeClr val="tx1"/>
          </a:solidFill>
          <a:latin typeface="Calibri" pitchFamily="34" charset="0"/>
        </a:defRPr>
      </a:lvl3pPr>
      <a:lvl4pPr marL="1600200" indent="-228600" algn="l" rtl="0" eaLnBrk="0" fontAlgn="base" hangingPunct="0">
        <a:spcBef>
          <a:spcPct val="20000"/>
        </a:spcBef>
        <a:spcAft>
          <a:spcPct val="0"/>
        </a:spcAft>
        <a:buChar char="–"/>
        <a:defRPr sz="2600">
          <a:solidFill>
            <a:schemeClr val="tx1"/>
          </a:solidFill>
          <a:latin typeface="Calibri" pitchFamily="34" charset="0"/>
        </a:defRPr>
      </a:lvl4pPr>
      <a:lvl5pPr marL="2057400" indent="-228600" algn="l" rtl="0" eaLnBrk="0" fontAlgn="base" hangingPunct="0">
        <a:spcBef>
          <a:spcPct val="20000"/>
        </a:spcBef>
        <a:spcAft>
          <a:spcPct val="0"/>
        </a:spcAft>
        <a:buChar char="»"/>
        <a:defRPr sz="2600">
          <a:solidFill>
            <a:schemeClr val="tx1"/>
          </a:solidFill>
          <a:latin typeface="Calibri" pitchFamily="34" charset="0"/>
        </a:defRPr>
      </a:lvl5pPr>
      <a:lvl6pPr marL="2514600" indent="-228600" algn="l" rtl="0" eaLnBrk="1" fontAlgn="base" hangingPunct="1">
        <a:spcBef>
          <a:spcPct val="20000"/>
        </a:spcBef>
        <a:spcAft>
          <a:spcPct val="0"/>
        </a:spcAft>
        <a:buChar char="»"/>
        <a:defRPr sz="2600">
          <a:solidFill>
            <a:schemeClr val="tx1"/>
          </a:solidFill>
          <a:latin typeface="+mn-lt"/>
        </a:defRPr>
      </a:lvl6pPr>
      <a:lvl7pPr marL="2971800" indent="-228600" algn="l" rtl="0" eaLnBrk="1" fontAlgn="base" hangingPunct="1">
        <a:spcBef>
          <a:spcPct val="20000"/>
        </a:spcBef>
        <a:spcAft>
          <a:spcPct val="0"/>
        </a:spcAft>
        <a:buChar char="»"/>
        <a:defRPr sz="2600">
          <a:solidFill>
            <a:schemeClr val="tx1"/>
          </a:solidFill>
          <a:latin typeface="+mn-lt"/>
        </a:defRPr>
      </a:lvl7pPr>
      <a:lvl8pPr marL="3429000" indent="-228600" algn="l" rtl="0" eaLnBrk="1" fontAlgn="base" hangingPunct="1">
        <a:spcBef>
          <a:spcPct val="20000"/>
        </a:spcBef>
        <a:spcAft>
          <a:spcPct val="0"/>
        </a:spcAft>
        <a:buChar char="»"/>
        <a:defRPr sz="2600">
          <a:solidFill>
            <a:schemeClr val="tx1"/>
          </a:solidFill>
          <a:latin typeface="+mn-lt"/>
        </a:defRPr>
      </a:lvl8pPr>
      <a:lvl9pPr marL="3886200" indent="-228600" algn="l" rtl="0" eaLnBrk="1" fontAlgn="base" hangingPunct="1">
        <a:spcBef>
          <a:spcPct val="20000"/>
        </a:spcBef>
        <a:spcAft>
          <a:spcPct val="0"/>
        </a:spcAft>
        <a:buChar char="»"/>
        <a:defRPr sz="2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7678B1C-18AC-4B26-9D9B-DE853C146BB5}"/>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A02A752E-D548-4515-9907-77511C7FCDBA}" type="datetimeFigureOut">
              <a:rPr lang="en-US"/>
              <a:pPr>
                <a:defRPr/>
              </a:pPr>
              <a:t>6/14/2023</a:t>
            </a:fld>
            <a:endParaRPr lang="en-US" dirty="0"/>
          </a:p>
        </p:txBody>
      </p:sp>
      <p:sp>
        <p:nvSpPr>
          <p:cNvPr id="5" name="Footer Placeholder 4">
            <a:extLst>
              <a:ext uri="{FF2B5EF4-FFF2-40B4-BE49-F238E27FC236}">
                <a16:creationId xmlns:a16="http://schemas.microsoft.com/office/drawing/2014/main" id="{B6D73C6B-8133-4D73-B117-713F909C9FF7}"/>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D7FD737D-CE9D-4424-993A-EB23F8D5356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0AB10824-F3C0-4D88-9CF8-CCB80BF8BAB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5683" r:id="rId1"/>
    <p:sldLayoutId id="2147485684" r:id="rId2"/>
    <p:sldLayoutId id="2147485685" r:id="rId3"/>
    <p:sldLayoutId id="2147485686" r:id="rId4"/>
    <p:sldLayoutId id="2147485687" r:id="rId5"/>
    <p:sldLayoutId id="2147485688" r:id="rId6"/>
    <p:sldLayoutId id="2147485689" r:id="rId7"/>
    <p:sldLayoutId id="2147485690" r:id="rId8"/>
    <p:sldLayoutId id="2147485691" r:id="rId9"/>
    <p:sldLayoutId id="2147485692" r:id="rId10"/>
    <p:sldLayoutId id="214748569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File:2008-08-19_Flat_tire.jpg"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File:Tire_bubble.jpg"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1.gif"/></Relationships>
</file>

<file path=ppt/slides/_rels/slide4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54.emf"/><Relationship Id="rId4" Type="http://schemas.openxmlformats.org/officeDocument/2006/relationships/image" Target="../media/image53.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emf"/></Relationships>
</file>

<file path=ppt/slides/_rels/slide8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karthik.jayaraman\AppData\Local\Microsoft\Windows\Temporary Internet Files\Content.Outlook\2MM1UFWU\Diary 2013 bg_Fnl_White bg.jp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8100" y="1333500"/>
            <a:ext cx="377190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
          <p:cNvSpPr>
            <a:spLocks noChangeArrowheads="1"/>
          </p:cNvSpPr>
          <p:nvPr/>
        </p:nvSpPr>
        <p:spPr bwMode="auto">
          <a:xfrm>
            <a:off x="2667000" y="2438400"/>
            <a:ext cx="6248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N" altLang="en-US" sz="2800" b="1" dirty="0">
                <a:solidFill>
                  <a:srgbClr val="FF0000"/>
                </a:solidFill>
              </a:rPr>
              <a:t>                  </a:t>
            </a:r>
            <a:r>
              <a:rPr lang="en-US" altLang="en-US" sz="3200" b="1" dirty="0">
                <a:solidFill>
                  <a:srgbClr val="FF0000"/>
                </a:solidFill>
                <a:latin typeface="Calibri" panose="020F0502020204030204" pitchFamily="34" charset="0"/>
              </a:rPr>
              <a:t>Rule No. 31 of the CMVR </a:t>
            </a:r>
          </a:p>
          <a:p>
            <a:pPr algn="ctr"/>
            <a:endParaRPr lang="en-US" altLang="en-US" b="1" dirty="0">
              <a:latin typeface="Calibri" panose="020F0502020204030204" pitchFamily="34" charset="0"/>
            </a:endParaRPr>
          </a:p>
          <a:p>
            <a:pPr algn="ctr"/>
            <a:r>
              <a:rPr lang="en-US" altLang="en-US" b="1" u="sng" dirty="0">
                <a:solidFill>
                  <a:srgbClr val="FF0000"/>
                </a:solidFill>
                <a:latin typeface="Calibri" panose="020F0502020204030204" pitchFamily="34" charset="0"/>
              </a:rPr>
              <a:t> </a:t>
            </a:r>
            <a:r>
              <a:rPr lang="en-US" altLang="en-US" sz="3200" b="1" u="sng" dirty="0">
                <a:solidFill>
                  <a:srgbClr val="FF0000"/>
                </a:solidFill>
                <a:latin typeface="Calibri" panose="020F0502020204030204" pitchFamily="34" charset="0"/>
              </a:rPr>
              <a:t>SECTION-J:</a:t>
            </a:r>
          </a:p>
          <a:p>
            <a:pPr algn="ctr"/>
            <a:r>
              <a:rPr lang="en-US" altLang="en-US" sz="3200" b="1" u="sng" dirty="0">
                <a:latin typeface="Calibri" panose="020F0502020204030204" pitchFamily="34" charset="0"/>
              </a:rPr>
              <a:t> </a:t>
            </a:r>
            <a:r>
              <a:rPr lang="en-US" altLang="en-US" b="1" u="sng" dirty="0">
                <a:latin typeface="Calibri" panose="020F0502020204030204" pitchFamily="34" charset="0"/>
              </a:rPr>
              <a:t>VEHICLE MAINTENANCE</a:t>
            </a:r>
            <a:r>
              <a:rPr lang="en-US" altLang="en-US" sz="3200" b="1" dirty="0">
                <a:latin typeface="Calibri" panose="020F0502020204030204" pitchFamily="34" charset="0"/>
              </a:rPr>
              <a:t>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73876" y="1284744"/>
            <a:ext cx="891772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None/>
            </a:pPr>
            <a:r>
              <a:rPr lang="en-IN" altLang="en-US" sz="2400" b="1" dirty="0">
                <a:solidFill>
                  <a:srgbClr val="FF0000"/>
                </a:solidFill>
              </a:rPr>
              <a:t>Maintenance is of Two Types :-</a:t>
            </a:r>
          </a:p>
          <a:p>
            <a:pPr marL="457200" indent="-457200" eaLnBrk="1" hangingPunct="1">
              <a:spcBef>
                <a:spcPct val="0"/>
              </a:spcBef>
              <a:buFontTx/>
              <a:buChar char="-"/>
            </a:pPr>
            <a:r>
              <a:rPr lang="en-IN" altLang="en-US" sz="2400" dirty="0"/>
              <a:t>Day-to-Day / Daily Maintenance is routine Check-ups done on daily basis like, Tyre air pressure, coolant level, engine oil, level, any leakages, etc. </a:t>
            </a:r>
          </a:p>
          <a:p>
            <a:pPr marL="457200" indent="-457200" eaLnBrk="1" hangingPunct="1">
              <a:spcBef>
                <a:spcPct val="0"/>
              </a:spcBef>
              <a:buFontTx/>
              <a:buChar char="-"/>
            </a:pPr>
            <a:r>
              <a:rPr lang="en-IN" altLang="en-US" sz="2400" dirty="0"/>
              <a:t>Scheduled / Periodic Maintenance: as name suggests, it is periodic in nature and done on regular intervals, as mentioned in Operator  manual given by OE manufacturer.</a:t>
            </a:r>
          </a:p>
        </p:txBody>
      </p:sp>
      <p:sp>
        <p:nvSpPr>
          <p:cNvPr id="3" name="Rectangle 2">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1922662037"/>
      </p:ext>
    </p:extLst>
  </p:cSld>
  <p:clrMapOvr>
    <a:masterClrMapping/>
  </p:clrMapOvr>
  <p:transition spd="med">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11</a:t>
            </a:fld>
            <a:endParaRPr lang="en-US" altLang="en-US"/>
          </a:p>
        </p:txBody>
      </p:sp>
      <p:sp>
        <p:nvSpPr>
          <p:cNvPr id="3" name="Rectangle 2"/>
          <p:cNvSpPr/>
          <p:nvPr/>
        </p:nvSpPr>
        <p:spPr>
          <a:xfrm>
            <a:off x="152400" y="1143000"/>
            <a:ext cx="8839200" cy="5324535"/>
          </a:xfrm>
          <a:prstGeom prst="rect">
            <a:avLst/>
          </a:prstGeom>
        </p:spPr>
        <p:txBody>
          <a:bodyPr wrap="square">
            <a:spAutoFit/>
          </a:bodyPr>
          <a:lstStyle/>
          <a:p>
            <a:r>
              <a:rPr lang="en-IN" altLang="en-US" sz="2000" b="1" dirty="0">
                <a:solidFill>
                  <a:srgbClr val="FF0000"/>
                </a:solidFill>
                <a:latin typeface="Calibri" panose="020F0502020204030204" pitchFamily="34" charset="0"/>
              </a:rPr>
              <a:t>Daily Maintenance</a:t>
            </a:r>
            <a:r>
              <a:rPr lang="en-GB" sz="2000" b="1" spc="-25" dirty="0">
                <a:solidFill>
                  <a:srgbClr val="FF0000"/>
                </a:solidFill>
                <a:latin typeface="Calibri" panose="020F0502020204030204" pitchFamily="34" charset="0"/>
              </a:rPr>
              <a:t>      </a:t>
            </a:r>
          </a:p>
          <a:p>
            <a:r>
              <a:rPr lang="en-GB" sz="2000" b="1" spc="-25" dirty="0">
                <a:solidFill>
                  <a:srgbClr val="FF0000"/>
                </a:solidFill>
                <a:latin typeface="Calibri" panose="020F0502020204030204" pitchFamily="34" charset="0"/>
              </a:rPr>
              <a:t>Some of the Key daily Maintenance / Check points are:- </a:t>
            </a:r>
            <a:endParaRPr lang="en-US" sz="2000" spc="-25"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Fuel Level</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Radiator water / Coolant Level</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Tyre pressure</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Engine oil level</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Fan Belt Tension</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Wheel nut, Joint Nuts, Axle nuts &amp; Steering Nut tightness</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Battery connections</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Clean front and rear glass</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Oil leak/ diesel leak/ Air leak &amp; any Vehicle fluid leaks</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steering joints, cab &amp; body</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All Lights (Head/Rear/etc.), Wiper motor, indicator &amp; horn,</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Brake, Clutch Pedal play</a:t>
            </a:r>
            <a:endParaRPr lang="en-US" sz="2000" spc="-25"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Instrument Panel with all tell tales</a:t>
            </a: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Check ad-blue level &amp; all fuses </a:t>
            </a:r>
          </a:p>
          <a:p>
            <a:pPr marL="342900" marR="0" lvl="0" indent="-342900">
              <a:spcBef>
                <a:spcPts val="0"/>
              </a:spcBef>
              <a:spcAft>
                <a:spcPts val="0"/>
              </a:spcAft>
              <a:buFont typeface="+mj-lt"/>
              <a:buAutoNum type="arabicPeriod"/>
            </a:pPr>
            <a:r>
              <a:rPr lang="en-GB" sz="2000" spc="-2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Loose Body Parts / damages (dent, etc.)</a:t>
            </a:r>
          </a:p>
        </p:txBody>
      </p:sp>
      <p:sp>
        <p:nvSpPr>
          <p:cNvPr id="5" name="Rectangle 4">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639061609"/>
      </p:ext>
    </p:extLst>
  </p:cSld>
  <p:clrMapOvr>
    <a:masterClrMapping/>
  </p:clrMapOvr>
  <p:transition spd="med">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204E9FF-5B62-4BF5-B24E-77DA3DB4176D}" type="slidenum">
              <a:rPr lang="en-US" altLang="en-US" sz="1200" smtClean="0">
                <a:latin typeface="Times New Roman" panose="02020603050405020304" pitchFamily="18" charset="0"/>
              </a:rPr>
              <a:pPr>
                <a:spcBef>
                  <a:spcPct val="0"/>
                </a:spcBef>
                <a:buFontTx/>
                <a:buNone/>
              </a:pPr>
              <a:t>12</a:t>
            </a:fld>
            <a:endParaRPr lang="en-US" altLang="en-US" sz="1200">
              <a:latin typeface="Times New Roman" panose="02020603050405020304" pitchFamily="18" charset="0"/>
            </a:endParaRPr>
          </a:p>
        </p:txBody>
      </p:sp>
      <p:sp>
        <p:nvSpPr>
          <p:cNvPr id="119811" name="TextBox 2"/>
          <p:cNvSpPr txBox="1">
            <a:spLocks noChangeArrowheads="1"/>
          </p:cNvSpPr>
          <p:nvPr/>
        </p:nvSpPr>
        <p:spPr bwMode="auto">
          <a:xfrm>
            <a:off x="0" y="1136332"/>
            <a:ext cx="8915400" cy="537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Scheduled / Periodic Maintenance </a:t>
            </a:r>
            <a:r>
              <a:rPr lang="en-IN" altLang="en-US" sz="2000" dirty="0"/>
              <a:t>of Vehicle service include:-</a:t>
            </a:r>
            <a:endParaRPr lang="en-IN" altLang="en-US" sz="2400" dirty="0"/>
          </a:p>
          <a:p>
            <a:pPr marL="285750" indent="-285750" algn="just" eaLnBrk="1" hangingPunct="1">
              <a:spcBef>
                <a:spcPct val="0"/>
              </a:spcBef>
              <a:buFontTx/>
              <a:buChar char="-"/>
            </a:pPr>
            <a:r>
              <a:rPr lang="en-IN" altLang="en-US" sz="1900" dirty="0"/>
              <a:t>Changing the oils– Engine, Gear Box, Rear Axle etc.</a:t>
            </a:r>
          </a:p>
          <a:p>
            <a:pPr marL="285750" indent="-285750" algn="just" eaLnBrk="1" hangingPunct="1">
              <a:spcBef>
                <a:spcPct val="0"/>
              </a:spcBef>
              <a:buFontTx/>
              <a:buChar char="-"/>
            </a:pPr>
            <a:r>
              <a:rPr lang="en-IN" altLang="en-US" sz="1900" dirty="0"/>
              <a:t>Replacing the filters – oil , air, fuel, cabin etc.</a:t>
            </a:r>
          </a:p>
          <a:p>
            <a:pPr marL="285750" indent="-285750" algn="just" eaLnBrk="1" hangingPunct="1">
              <a:spcBef>
                <a:spcPct val="0"/>
              </a:spcBef>
              <a:buFontTx/>
              <a:buChar char="-"/>
            </a:pPr>
            <a:r>
              <a:rPr lang="en-IN" altLang="en-US" sz="1900" dirty="0"/>
              <a:t>Calibration of FIP &amp; Injectors, if necessary, replace the  injectors as recommended</a:t>
            </a:r>
          </a:p>
          <a:p>
            <a:pPr marL="285750" indent="-285750" algn="just" eaLnBrk="1" hangingPunct="1">
              <a:spcBef>
                <a:spcPct val="0"/>
              </a:spcBef>
              <a:buFontTx/>
              <a:buChar char="-"/>
            </a:pPr>
            <a:r>
              <a:rPr lang="en-IN" altLang="en-US" sz="1900" dirty="0"/>
              <a:t>Tuning up of the engine– tappet setting etc.</a:t>
            </a:r>
          </a:p>
          <a:p>
            <a:pPr marL="285750" indent="-285750" algn="just" eaLnBrk="1" hangingPunct="1">
              <a:spcBef>
                <a:spcPct val="0"/>
              </a:spcBef>
              <a:buFontTx/>
              <a:buChar char="-"/>
            </a:pPr>
            <a:r>
              <a:rPr lang="en-IN" altLang="en-US" sz="1900" dirty="0"/>
              <a:t>Check level and refill the fluids --brake /clutch / steering systems</a:t>
            </a:r>
          </a:p>
          <a:p>
            <a:pPr marL="285750" indent="-285750" algn="just" eaLnBrk="1" hangingPunct="1">
              <a:spcBef>
                <a:spcPct val="0"/>
              </a:spcBef>
              <a:buFontTx/>
              <a:buChar char="-"/>
            </a:pPr>
            <a:r>
              <a:rPr lang="en-IN" altLang="en-US" sz="1900" dirty="0"/>
              <a:t>Free Play adjustment of accelerator /brake / clutch pedals, wheel hubs, thrust pad</a:t>
            </a:r>
          </a:p>
          <a:p>
            <a:pPr marL="285750" indent="-285750" algn="just" eaLnBrk="1" hangingPunct="1">
              <a:spcBef>
                <a:spcPct val="0"/>
              </a:spcBef>
              <a:buFontTx/>
              <a:buChar char="-"/>
            </a:pPr>
            <a:r>
              <a:rPr lang="en-IN" altLang="en-US" sz="1900" dirty="0"/>
              <a:t>Check Brake Pads/Liners, Brake Discs/Drums, and replace if worn out.</a:t>
            </a:r>
          </a:p>
          <a:p>
            <a:pPr marL="285750" indent="-285750" algn="just" eaLnBrk="1" hangingPunct="1">
              <a:spcBef>
                <a:spcPct val="0"/>
              </a:spcBef>
              <a:buFontTx/>
              <a:buChar char="-"/>
            </a:pPr>
            <a:r>
              <a:rPr lang="en-IN" altLang="en-US" sz="1900" dirty="0"/>
              <a:t>Check level and refill Automatic/Manual Transmission Fluid</a:t>
            </a:r>
          </a:p>
          <a:p>
            <a:pPr marL="285750" indent="-285750" algn="just" eaLnBrk="1" hangingPunct="1">
              <a:spcBef>
                <a:spcPct val="0"/>
              </a:spcBef>
              <a:buFontTx/>
              <a:buChar char="-"/>
            </a:pPr>
            <a:r>
              <a:rPr lang="en-IN" altLang="en-US" sz="1900" dirty="0"/>
              <a:t>Greasing of joints ( ball joints/UJ cross) &amp; linkages , and lubricate components</a:t>
            </a:r>
          </a:p>
          <a:p>
            <a:pPr marL="285750" indent="-285750" algn="just" eaLnBrk="1" hangingPunct="1">
              <a:spcBef>
                <a:spcPct val="0"/>
              </a:spcBef>
              <a:buFontTx/>
              <a:buChar char="-"/>
            </a:pPr>
            <a:r>
              <a:rPr lang="en-IN" altLang="en-US" sz="1900" dirty="0"/>
              <a:t>Hub Greasing –Front and rear </a:t>
            </a:r>
          </a:p>
          <a:p>
            <a:pPr marL="285750" indent="-285750" algn="just" eaLnBrk="1" hangingPunct="1">
              <a:spcBef>
                <a:spcPct val="0"/>
              </a:spcBef>
              <a:buFontTx/>
              <a:buChar char="-"/>
            </a:pPr>
            <a:r>
              <a:rPr lang="en-IN" altLang="en-US" sz="1900" dirty="0"/>
              <a:t>Inspect and replace the timing belt or timing chain if needed</a:t>
            </a:r>
          </a:p>
          <a:p>
            <a:pPr marL="285750" indent="-285750" algn="just" eaLnBrk="1" hangingPunct="1">
              <a:spcBef>
                <a:spcPct val="0"/>
              </a:spcBef>
              <a:buFontTx/>
              <a:buChar char="-"/>
            </a:pPr>
            <a:r>
              <a:rPr lang="en-IN" altLang="en-US" sz="1900" dirty="0"/>
              <a:t>Check condition of the tires, wheel balancing and wheel alignment</a:t>
            </a:r>
          </a:p>
          <a:p>
            <a:pPr marL="285750" indent="-285750" algn="just" eaLnBrk="1" hangingPunct="1">
              <a:spcBef>
                <a:spcPct val="0"/>
              </a:spcBef>
              <a:buFontTx/>
              <a:buChar char="-"/>
            </a:pPr>
            <a:r>
              <a:rPr lang="en-IN" altLang="en-US" sz="1900" dirty="0"/>
              <a:t>Check for proper operation of all lights, wipers, other electrical &amp; electronic parts etc.</a:t>
            </a:r>
          </a:p>
          <a:p>
            <a:pPr marL="285750" indent="-285750" algn="just" eaLnBrk="1" hangingPunct="1">
              <a:spcBef>
                <a:spcPct val="0"/>
              </a:spcBef>
              <a:buFontTx/>
              <a:buChar char="-"/>
            </a:pPr>
            <a:r>
              <a:rPr lang="en-IN" altLang="en-US" sz="1900" dirty="0"/>
              <a:t>Check for any Error codes in the ECU and take corrective action.</a:t>
            </a:r>
          </a:p>
          <a:p>
            <a:pPr marL="285750" indent="-285750" algn="just" eaLnBrk="1" hangingPunct="1">
              <a:spcBef>
                <a:spcPct val="0"/>
              </a:spcBef>
              <a:buFontTx/>
              <a:buChar char="-"/>
            </a:pPr>
            <a:r>
              <a:rPr lang="en-IN" altLang="en-US" sz="1900" dirty="0"/>
              <a:t>Wash the vehicle and clean the interiors.</a:t>
            </a:r>
          </a:p>
          <a:p>
            <a:pPr marL="285750" indent="-285750" algn="just" eaLnBrk="1" hangingPunct="1">
              <a:spcBef>
                <a:spcPct val="0"/>
              </a:spcBef>
              <a:buFontTx/>
              <a:buChar char="-"/>
            </a:pPr>
            <a:r>
              <a:rPr lang="en-IN" altLang="en-US" sz="1900" dirty="0"/>
              <a:t>Mechanical parts that may cause the Vehicle to cease transmission or prove unsafe for the road are also noted and advised upon.</a:t>
            </a:r>
          </a:p>
        </p:txBody>
      </p:sp>
      <p:sp>
        <p:nvSpPr>
          <p:cNvPr id="5" name="Rectangle 4">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4232314713"/>
      </p:ext>
    </p:extLst>
  </p:cSld>
  <p:clrMapOvr>
    <a:masterClrMapping/>
  </p:clrMapOvr>
  <p:transition spd="med">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204E9FF-5B62-4BF5-B24E-77DA3DB4176D}" type="slidenum">
              <a:rPr lang="en-US" altLang="en-US" sz="1200" smtClean="0">
                <a:latin typeface="Times New Roman" panose="02020603050405020304" pitchFamily="18" charset="0"/>
              </a:rPr>
              <a:pPr>
                <a:spcBef>
                  <a:spcPct val="0"/>
                </a:spcBef>
                <a:buFontTx/>
                <a:buNone/>
              </a:pPr>
              <a:t>13</a:t>
            </a:fld>
            <a:endParaRPr lang="en-US" altLang="en-US" sz="1200" dirty="0">
              <a:latin typeface="Times New Roman" panose="02020603050405020304" pitchFamily="18" charset="0"/>
            </a:endParaRPr>
          </a:p>
        </p:txBody>
      </p:sp>
      <p:sp>
        <p:nvSpPr>
          <p:cNvPr id="119812" name="TextBox 3"/>
          <p:cNvSpPr txBox="1">
            <a:spLocks noChangeArrowheads="1"/>
          </p:cNvSpPr>
          <p:nvPr/>
        </p:nvSpPr>
        <p:spPr bwMode="auto">
          <a:xfrm>
            <a:off x="76200" y="1143000"/>
            <a:ext cx="9067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FF0000"/>
                </a:solidFill>
              </a:rPr>
              <a:t>Sample: Typical Service Schedule: </a:t>
            </a:r>
            <a:r>
              <a:rPr lang="en-IN" altLang="en-US" sz="2000" dirty="0"/>
              <a:t>Service Schedule varies from OE manufacturer to manufacturer as well as from model to model.</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1857904"/>
            <a:ext cx="7696200" cy="4947477"/>
          </a:xfrm>
          <a:prstGeom prst="rect">
            <a:avLst/>
          </a:prstGeom>
        </p:spPr>
      </p:pic>
      <p:sp>
        <p:nvSpPr>
          <p:cNvPr id="5" name="Rectangle 4">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360415171"/>
      </p:ext>
    </p:extLst>
  </p:cSld>
  <p:clrMapOvr>
    <a:masterClrMapping/>
  </p:clrMapOvr>
  <p:transition spd="med">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204E9FF-5B62-4BF5-B24E-77DA3DB4176D}" type="slidenum">
              <a:rPr lang="en-US" altLang="en-US" sz="1200" smtClean="0">
                <a:latin typeface="Times New Roman" panose="02020603050405020304" pitchFamily="18" charset="0"/>
              </a:rPr>
              <a:pPr>
                <a:spcBef>
                  <a:spcPct val="0"/>
                </a:spcBef>
                <a:buFontTx/>
                <a:buNone/>
              </a:pPr>
              <a:t>14</a:t>
            </a:fld>
            <a:endParaRPr lang="en-US" altLang="en-US" sz="1200" dirty="0">
              <a:latin typeface="Times New Roman" panose="02020603050405020304" pitchFamily="18" charset="0"/>
            </a:endParaRPr>
          </a:p>
        </p:txBody>
      </p:sp>
      <p:sp>
        <p:nvSpPr>
          <p:cNvPr id="119812" name="TextBox 3"/>
          <p:cNvSpPr txBox="1">
            <a:spLocks noChangeArrowheads="1"/>
          </p:cNvSpPr>
          <p:nvPr/>
        </p:nvSpPr>
        <p:spPr bwMode="auto">
          <a:xfrm>
            <a:off x="0" y="1295400"/>
            <a:ext cx="2743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None/>
            </a:pPr>
            <a:r>
              <a:rPr lang="en-IN" altLang="en-US" sz="2000" b="1" dirty="0">
                <a:solidFill>
                  <a:srgbClr val="FF0000"/>
                </a:solidFill>
              </a:rPr>
              <a:t>Example: Consumables - Change period: </a:t>
            </a:r>
            <a:r>
              <a:rPr lang="en-IN" altLang="en-US" sz="2000" dirty="0"/>
              <a:t>Service Schedule varies from OE manufacturer to manufacturer as well as from model to model.</a:t>
            </a: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val="0"/>
              </a:ext>
            </a:extLst>
          </a:blip>
          <a:srcRect r="1030" b="5737"/>
          <a:stretch/>
        </p:blipFill>
        <p:spPr>
          <a:xfrm>
            <a:off x="2743200" y="1170758"/>
            <a:ext cx="6248400" cy="5724113"/>
          </a:xfrm>
          <a:prstGeom prst="rect">
            <a:avLst/>
          </a:prstGeom>
        </p:spPr>
      </p:pic>
      <p:sp>
        <p:nvSpPr>
          <p:cNvPr id="6" name="Rectangle 5">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2442479240"/>
      </p:ext>
    </p:extLst>
  </p:cSld>
  <p:clrMapOvr>
    <a:masterClrMapping/>
  </p:clrMapOvr>
  <p:transition spd="med">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2A1CE11-C898-41E9-9D3F-112E4ECBB668}" type="slidenum">
              <a:rPr lang="en-US" altLang="en-US" sz="1200" smtClean="0">
                <a:latin typeface="Times New Roman" panose="02020603050405020304" pitchFamily="18" charset="0"/>
              </a:rPr>
              <a:pPr>
                <a:spcBef>
                  <a:spcPct val="0"/>
                </a:spcBef>
                <a:buFontTx/>
                <a:buNone/>
              </a:pPr>
              <a:t>15</a:t>
            </a:fld>
            <a:endParaRPr lang="en-US" altLang="en-US" sz="1200" dirty="0">
              <a:latin typeface="Times New Roman" panose="02020603050405020304" pitchFamily="18" charset="0"/>
            </a:endParaRPr>
          </a:p>
        </p:txBody>
      </p:sp>
      <p:sp>
        <p:nvSpPr>
          <p:cNvPr id="36867" name="TextBox 2"/>
          <p:cNvSpPr txBox="1">
            <a:spLocks noChangeArrowheads="1"/>
          </p:cNvSpPr>
          <p:nvPr/>
        </p:nvSpPr>
        <p:spPr bwMode="auto">
          <a:xfrm>
            <a:off x="92075" y="1153180"/>
            <a:ext cx="6918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3261F6"/>
                </a:solidFill>
              </a:rPr>
              <a:t>Typical Maintenance Schedule</a:t>
            </a:r>
          </a:p>
        </p:txBody>
      </p:sp>
      <p:pic>
        <p:nvPicPr>
          <p:cNvPr id="2" name="Picture 3">
            <a:extLst>
              <a:ext uri="{FF2B5EF4-FFF2-40B4-BE49-F238E27FC236}">
                <a16:creationId xmlns:a16="http://schemas.microsoft.com/office/drawing/2014/main" id="{AB559B2C-5A99-4F15-A539-0795651E310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2400" y="1828800"/>
            <a:ext cx="8770240"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A4FAB40B-1269-4A33-942D-6A5F53A6B1C7}"/>
              </a:ext>
            </a:extLst>
          </p:cNvPr>
          <p:cNvSpPr/>
          <p:nvPr/>
        </p:nvSpPr>
        <p:spPr>
          <a:xfrm>
            <a:off x="221360" y="152400"/>
            <a:ext cx="5541902" cy="954107"/>
          </a:xfrm>
          <a:prstGeom prst="rect">
            <a:avLst/>
          </a:prstGeom>
        </p:spPr>
        <p:txBody>
          <a:bodyPr wrap="none">
            <a:spAutoFit/>
          </a:bodyPr>
          <a:lstStyle/>
          <a:p>
            <a:pPr algn="ctr"/>
            <a:r>
              <a:rPr lang="en-US" sz="2800" b="1" dirty="0">
                <a:solidFill>
                  <a:srgbClr val="FF0000"/>
                </a:solidFill>
                <a:latin typeface="Calibri" panose="020F0502020204030204" pitchFamily="34" charset="0"/>
              </a:rPr>
              <a:t>General Day-to Day Maintenance &amp; </a:t>
            </a:r>
          </a:p>
          <a:p>
            <a:pPr algn="ctr"/>
            <a:r>
              <a:rPr lang="en-US" sz="2800" b="1" dirty="0">
                <a:solidFill>
                  <a:srgbClr val="FF0000"/>
                </a:solidFill>
                <a:latin typeface="Calibri" panose="020F0502020204030204" pitchFamily="34" charset="0"/>
              </a:rPr>
              <a:t>Periodic Maintenance  </a:t>
            </a:r>
          </a:p>
        </p:txBody>
      </p:sp>
    </p:spTree>
    <p:extLst>
      <p:ext uri="{BB962C8B-B14F-4D97-AF65-F5344CB8AC3E}">
        <p14:creationId xmlns:p14="http://schemas.microsoft.com/office/powerpoint/2010/main" val="1198786072"/>
      </p:ext>
    </p:extLst>
  </p:cSld>
  <p:clrMapOvr>
    <a:masterClrMapping/>
  </p:clrMapOvr>
  <p:transition spd="med">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16</a:t>
            </a:fld>
            <a:endParaRPr lang="en-US" altLang="en-US" sz="1200" dirty="0">
              <a:latin typeface="Times New Roman" panose="02020603050405020304" pitchFamily="18" charset="0"/>
            </a:endParaRPr>
          </a:p>
        </p:txBody>
      </p:sp>
      <p:sp>
        <p:nvSpPr>
          <p:cNvPr id="4" name="Rectangle 3"/>
          <p:cNvSpPr/>
          <p:nvPr/>
        </p:nvSpPr>
        <p:spPr>
          <a:xfrm>
            <a:off x="2305541" y="3048000"/>
            <a:ext cx="4685129" cy="1200329"/>
          </a:xfrm>
          <a:prstGeom prst="rect">
            <a:avLst/>
          </a:prstGeom>
        </p:spPr>
        <p:txBody>
          <a:bodyPr wrap="none">
            <a:spAutoFit/>
          </a:bodyPr>
          <a:lstStyle/>
          <a:p>
            <a:pPr algn="ctr"/>
            <a:r>
              <a:rPr lang="en-US" sz="3600" b="1" u="sng" dirty="0">
                <a:solidFill>
                  <a:srgbClr val="FF0000"/>
                </a:solidFill>
                <a:latin typeface="Calibri" panose="020F0502020204030204" pitchFamily="34" charset="0"/>
              </a:rPr>
              <a:t>3. Battery Maintenance</a:t>
            </a:r>
          </a:p>
          <a:p>
            <a:pPr algn="ctr"/>
            <a:endParaRPr lang="en-US" sz="3600" u="sng" dirty="0">
              <a:latin typeface="Calibri" panose="020F0502020204030204" pitchFamily="34" charset="0"/>
            </a:endParaRPr>
          </a:p>
        </p:txBody>
      </p:sp>
    </p:spTree>
    <p:extLst>
      <p:ext uri="{BB962C8B-B14F-4D97-AF65-F5344CB8AC3E}">
        <p14:creationId xmlns:p14="http://schemas.microsoft.com/office/powerpoint/2010/main" val="3516310505"/>
      </p:ext>
    </p:extLst>
  </p:cSld>
  <p:clrMapOvr>
    <a:masterClrMapping/>
  </p:clrMapOvr>
  <p:transition spd="med">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0355" y="451759"/>
            <a:ext cx="4396252" cy="506070"/>
          </a:xfrm>
          <a:prstGeom prst="rect">
            <a:avLst/>
          </a:prstGeom>
        </p:spPr>
        <p:txBody>
          <a:bodyPr vert="horz" wrap="square" lIns="0" tIns="12099" rIns="0" bIns="0" rtlCol="0">
            <a:spAutoFit/>
          </a:bodyPr>
          <a:lstStyle/>
          <a:p>
            <a:pPr marL="12736">
              <a:spcBef>
                <a:spcPts val="95"/>
              </a:spcBef>
            </a:pPr>
            <a:endParaRPr sz="3209" dirty="0">
              <a:latin typeface="Arial"/>
              <a:cs typeface="Arial"/>
            </a:endParaRPr>
          </a:p>
        </p:txBody>
      </p:sp>
      <p:grpSp>
        <p:nvGrpSpPr>
          <p:cNvPr id="3" name="object 3"/>
          <p:cNvGrpSpPr/>
          <p:nvPr/>
        </p:nvGrpSpPr>
        <p:grpSpPr>
          <a:xfrm>
            <a:off x="364236" y="5320628"/>
            <a:ext cx="3142454" cy="1384972"/>
            <a:chOff x="2878137" y="4249737"/>
            <a:chExt cx="3133725" cy="1381125"/>
          </a:xfrm>
        </p:grpSpPr>
        <p:sp>
          <p:nvSpPr>
            <p:cNvPr id="4" name="object 4"/>
            <p:cNvSpPr/>
            <p:nvPr/>
          </p:nvSpPr>
          <p:spPr>
            <a:xfrm>
              <a:off x="2882900" y="4254499"/>
              <a:ext cx="3124200" cy="152400"/>
            </a:xfrm>
            <a:custGeom>
              <a:avLst/>
              <a:gdLst/>
              <a:ahLst/>
              <a:cxnLst/>
              <a:rect l="l" t="t" r="r" b="b"/>
              <a:pathLst>
                <a:path w="3124200" h="152400">
                  <a:moveTo>
                    <a:pt x="3124200" y="0"/>
                  </a:moveTo>
                  <a:lnTo>
                    <a:pt x="2897124" y="0"/>
                  </a:lnTo>
                  <a:lnTo>
                    <a:pt x="2897124" y="76200"/>
                  </a:lnTo>
                  <a:lnTo>
                    <a:pt x="2741676" y="76200"/>
                  </a:lnTo>
                  <a:lnTo>
                    <a:pt x="2741676" y="0"/>
                  </a:lnTo>
                  <a:lnTo>
                    <a:pt x="0" y="0"/>
                  </a:lnTo>
                  <a:lnTo>
                    <a:pt x="0" y="76200"/>
                  </a:lnTo>
                  <a:lnTo>
                    <a:pt x="0" y="152400"/>
                  </a:lnTo>
                  <a:lnTo>
                    <a:pt x="3124200" y="152400"/>
                  </a:lnTo>
                  <a:lnTo>
                    <a:pt x="3124200" y="76200"/>
                  </a:lnTo>
                  <a:lnTo>
                    <a:pt x="3124200" y="0"/>
                  </a:lnTo>
                  <a:close/>
                </a:path>
              </a:pathLst>
            </a:custGeom>
            <a:solidFill>
              <a:srgbClr val="00CCFF"/>
            </a:solidFill>
          </p:spPr>
          <p:txBody>
            <a:bodyPr wrap="square" lIns="0" tIns="0" rIns="0" bIns="0" rtlCol="0"/>
            <a:lstStyle/>
            <a:p>
              <a:endParaRPr sz="2407" dirty="0"/>
            </a:p>
          </p:txBody>
        </p:sp>
        <p:sp>
          <p:nvSpPr>
            <p:cNvPr id="5" name="object 5"/>
            <p:cNvSpPr/>
            <p:nvPr/>
          </p:nvSpPr>
          <p:spPr>
            <a:xfrm>
              <a:off x="2882900" y="4254500"/>
              <a:ext cx="3124200" cy="1371600"/>
            </a:xfrm>
            <a:custGeom>
              <a:avLst/>
              <a:gdLst/>
              <a:ahLst/>
              <a:cxnLst/>
              <a:rect l="l" t="t" r="r" b="b"/>
              <a:pathLst>
                <a:path w="3124200" h="1371600">
                  <a:moveTo>
                    <a:pt x="3124200" y="1371600"/>
                  </a:moveTo>
                  <a:lnTo>
                    <a:pt x="3124200" y="0"/>
                  </a:lnTo>
                  <a:lnTo>
                    <a:pt x="0" y="0"/>
                  </a:lnTo>
                  <a:lnTo>
                    <a:pt x="0" y="1371600"/>
                  </a:lnTo>
                  <a:lnTo>
                    <a:pt x="3124200" y="1371600"/>
                  </a:lnTo>
                  <a:close/>
                </a:path>
              </a:pathLst>
            </a:custGeom>
            <a:ln w="9144">
              <a:solidFill>
                <a:srgbClr val="000000"/>
              </a:solidFill>
            </a:ln>
          </p:spPr>
          <p:txBody>
            <a:bodyPr wrap="square" lIns="0" tIns="0" rIns="0" bIns="0" rtlCol="0"/>
            <a:lstStyle/>
            <a:p>
              <a:endParaRPr sz="2407" dirty="0"/>
            </a:p>
          </p:txBody>
        </p:sp>
      </p:grpSp>
      <p:sp>
        <p:nvSpPr>
          <p:cNvPr id="6" name="object 6"/>
          <p:cNvSpPr txBox="1"/>
          <p:nvPr/>
        </p:nvSpPr>
        <p:spPr>
          <a:xfrm>
            <a:off x="411211" y="5478227"/>
            <a:ext cx="3090703" cy="741279"/>
          </a:xfrm>
          <a:prstGeom prst="rect">
            <a:avLst/>
          </a:prstGeom>
          <a:solidFill>
            <a:srgbClr val="00CCFF"/>
          </a:solidFill>
        </p:spPr>
        <p:txBody>
          <a:bodyPr vert="horz" wrap="square" lIns="0" tIns="246430" rIns="0" bIns="0" rtlCol="0">
            <a:spAutoFit/>
          </a:bodyPr>
          <a:lstStyle/>
          <a:p>
            <a:pPr marL="534894">
              <a:spcBef>
                <a:spcPts val="1940"/>
              </a:spcBef>
            </a:pPr>
            <a:r>
              <a:rPr lang="en-US" sz="3200" b="1" i="1" spc="-5" dirty="0">
                <a:solidFill>
                  <a:srgbClr val="FF0000"/>
                </a:solidFill>
                <a:latin typeface="Arial"/>
                <a:cs typeface="Arial"/>
              </a:rPr>
              <a:t>BATTERY</a:t>
            </a:r>
            <a:endParaRPr sz="3200" dirty="0">
              <a:latin typeface="Arial"/>
              <a:cs typeface="Arial"/>
            </a:endParaRPr>
          </a:p>
        </p:txBody>
      </p:sp>
      <p:sp>
        <p:nvSpPr>
          <p:cNvPr id="7" name="object 7"/>
          <p:cNvSpPr/>
          <p:nvPr/>
        </p:nvSpPr>
        <p:spPr>
          <a:xfrm>
            <a:off x="596720" y="4943342"/>
            <a:ext cx="2677613" cy="534886"/>
          </a:xfrm>
          <a:custGeom>
            <a:avLst/>
            <a:gdLst/>
            <a:ahLst/>
            <a:cxnLst/>
            <a:rect l="l" t="t" r="r" b="b"/>
            <a:pathLst>
              <a:path w="2670175" h="533400">
                <a:moveTo>
                  <a:pt x="155448" y="0"/>
                </a:moveTo>
                <a:lnTo>
                  <a:pt x="0" y="0"/>
                </a:lnTo>
                <a:lnTo>
                  <a:pt x="0" y="457200"/>
                </a:lnTo>
                <a:lnTo>
                  <a:pt x="155448" y="457200"/>
                </a:lnTo>
                <a:lnTo>
                  <a:pt x="155448" y="0"/>
                </a:lnTo>
                <a:close/>
              </a:path>
              <a:path w="2670175" h="533400">
                <a:moveTo>
                  <a:pt x="2670048" y="76200"/>
                </a:moveTo>
                <a:lnTo>
                  <a:pt x="2514600" y="76200"/>
                </a:lnTo>
                <a:lnTo>
                  <a:pt x="2514600" y="533400"/>
                </a:lnTo>
                <a:lnTo>
                  <a:pt x="2670048" y="533400"/>
                </a:lnTo>
                <a:lnTo>
                  <a:pt x="2670048" y="76200"/>
                </a:lnTo>
                <a:close/>
              </a:path>
            </a:pathLst>
          </a:custGeom>
          <a:solidFill>
            <a:srgbClr val="000000"/>
          </a:solidFill>
        </p:spPr>
        <p:txBody>
          <a:bodyPr wrap="square" lIns="0" tIns="0" rIns="0" bIns="0" rtlCol="0"/>
          <a:lstStyle/>
          <a:p>
            <a:endParaRPr sz="2407" dirty="0"/>
          </a:p>
        </p:txBody>
      </p:sp>
      <p:sp>
        <p:nvSpPr>
          <p:cNvPr id="8" name="object 8"/>
          <p:cNvSpPr txBox="1"/>
          <p:nvPr/>
        </p:nvSpPr>
        <p:spPr>
          <a:xfrm>
            <a:off x="76200" y="1143000"/>
            <a:ext cx="8991600" cy="2525726"/>
          </a:xfrm>
          <a:prstGeom prst="rect">
            <a:avLst/>
          </a:prstGeom>
        </p:spPr>
        <p:txBody>
          <a:bodyPr vert="horz" wrap="square" lIns="0" tIns="12099" rIns="0" bIns="0" rtlCol="0">
            <a:spAutoFit/>
          </a:bodyPr>
          <a:lstStyle/>
          <a:p>
            <a:pPr marL="12736" marR="5094" algn="just">
              <a:spcBef>
                <a:spcPts val="95"/>
              </a:spcBef>
            </a:pPr>
            <a:r>
              <a:rPr lang="en-US" sz="2000" b="1" spc="-5" dirty="0">
                <a:solidFill>
                  <a:srgbClr val="FF0000"/>
                </a:solidFill>
                <a:latin typeface="Calibri" panose="020F0502020204030204" pitchFamily="34" charset="0"/>
                <a:cs typeface="Arial"/>
              </a:rPr>
              <a:t>Battery: </a:t>
            </a:r>
          </a:p>
          <a:p>
            <a:pPr marL="355636" marR="5094" indent="-342900" algn="just">
              <a:spcBef>
                <a:spcPts val="95"/>
              </a:spcBef>
              <a:buFontTx/>
              <a:buChar char="-"/>
            </a:pPr>
            <a:r>
              <a:rPr lang="en-IN" altLang="en-US" sz="2000" dirty="0"/>
              <a:t>It is a device consisting of one or more electrochemical cells with external connections provided to power electrical circuits/components of a Automobile.</a:t>
            </a:r>
          </a:p>
          <a:p>
            <a:pPr marL="355636" marR="5094" indent="-342900" algn="just">
              <a:spcBef>
                <a:spcPts val="95"/>
              </a:spcBef>
              <a:buFontTx/>
              <a:buChar char="-"/>
            </a:pPr>
            <a:r>
              <a:rPr lang="en-IN" altLang="en-US" sz="2000" dirty="0"/>
              <a:t>Batteries convert chemical energy directly to electrical energy. A battery consists of some number of voltaic cells</a:t>
            </a:r>
            <a:endParaRPr lang="en-US" sz="2000" spc="-5" dirty="0">
              <a:latin typeface="Calibri" panose="020F0502020204030204" pitchFamily="34" charset="0"/>
              <a:cs typeface="Arial"/>
            </a:endParaRPr>
          </a:p>
          <a:p>
            <a:pPr marL="355636" marR="5094" indent="-342900" algn="just">
              <a:spcBef>
                <a:spcPts val="95"/>
              </a:spcBef>
              <a:buFontTx/>
              <a:buChar char="-"/>
            </a:pPr>
            <a:r>
              <a:rPr sz="2000" spc="-5" dirty="0">
                <a:latin typeface="Calibri" panose="020F0502020204030204" pitchFamily="34" charset="0"/>
                <a:cs typeface="Arial"/>
              </a:rPr>
              <a:t>The electrical energy generated </a:t>
            </a:r>
            <a:r>
              <a:rPr sz="2000" dirty="0">
                <a:latin typeface="Calibri" panose="020F0502020204030204" pitchFamily="34" charset="0"/>
                <a:cs typeface="Arial"/>
              </a:rPr>
              <a:t>by </a:t>
            </a:r>
            <a:r>
              <a:rPr sz="2000" spc="-5" dirty="0">
                <a:latin typeface="Calibri" panose="020F0502020204030204" pitchFamily="34" charset="0"/>
                <a:cs typeface="Arial"/>
              </a:rPr>
              <a:t>Alternator </a:t>
            </a:r>
            <a:r>
              <a:rPr sz="2000" spc="-10" dirty="0">
                <a:latin typeface="Calibri" panose="020F0502020204030204" pitchFamily="34" charset="0"/>
                <a:cs typeface="Arial"/>
              </a:rPr>
              <a:t>is  stored </a:t>
            </a:r>
            <a:r>
              <a:rPr sz="2000" spc="-5" dirty="0">
                <a:latin typeface="Calibri" panose="020F0502020204030204" pitchFamily="34" charset="0"/>
                <a:cs typeface="Arial"/>
              </a:rPr>
              <a:t>in a </a:t>
            </a:r>
            <a:r>
              <a:rPr sz="2000" spc="-5" dirty="0">
                <a:solidFill>
                  <a:srgbClr val="0000FF"/>
                </a:solidFill>
                <a:latin typeface="Calibri" panose="020F0502020204030204" pitchFamily="34" charset="0"/>
                <a:cs typeface="Arial"/>
              </a:rPr>
              <a:t>Battery </a:t>
            </a:r>
            <a:r>
              <a:rPr sz="2000" spc="-5" dirty="0">
                <a:latin typeface="Calibri" panose="020F0502020204030204" pitchFamily="34" charset="0"/>
                <a:cs typeface="Arial"/>
              </a:rPr>
              <a:t>for use when the engine </a:t>
            </a:r>
            <a:r>
              <a:rPr sz="2000" spc="-10" dirty="0">
                <a:latin typeface="Calibri" panose="020F0502020204030204" pitchFamily="34" charset="0"/>
                <a:cs typeface="Arial"/>
              </a:rPr>
              <a:t>is </a:t>
            </a:r>
            <a:r>
              <a:rPr sz="2000" spc="-5" dirty="0">
                <a:latin typeface="Calibri" panose="020F0502020204030204" pitchFamily="34" charset="0"/>
                <a:cs typeface="Arial"/>
              </a:rPr>
              <a:t>not running. Battery  stores the energy </a:t>
            </a:r>
            <a:r>
              <a:rPr sz="2000" spc="-10" dirty="0">
                <a:latin typeface="Calibri" panose="020F0502020204030204" pitchFamily="34" charset="0"/>
                <a:cs typeface="Arial"/>
              </a:rPr>
              <a:t>in </a:t>
            </a:r>
            <a:r>
              <a:rPr sz="2000" spc="-5" dirty="0">
                <a:latin typeface="Calibri" panose="020F0502020204030204" pitchFamily="34" charset="0"/>
                <a:cs typeface="Arial"/>
              </a:rPr>
              <a:t>an electro-chemical</a:t>
            </a:r>
            <a:r>
              <a:rPr sz="2000" spc="-20" dirty="0">
                <a:latin typeface="Calibri" panose="020F0502020204030204" pitchFamily="34" charset="0"/>
                <a:cs typeface="Arial"/>
              </a:rPr>
              <a:t> </a:t>
            </a:r>
            <a:r>
              <a:rPr sz="2000" spc="-5" dirty="0">
                <a:latin typeface="Calibri" panose="020F0502020204030204" pitchFamily="34" charset="0"/>
                <a:cs typeface="Arial"/>
              </a:rPr>
              <a:t>form.</a:t>
            </a:r>
            <a:endParaRPr lang="en-US" sz="2000" dirty="0">
              <a:latin typeface="Calibri" panose="020F0502020204030204" pitchFamily="34" charset="0"/>
              <a:cs typeface="Arial"/>
            </a:endParaRPr>
          </a:p>
          <a:p>
            <a:pPr marL="355636" marR="5094" indent="-342900" algn="just">
              <a:spcBef>
                <a:spcPts val="95"/>
              </a:spcBef>
              <a:buFontTx/>
              <a:buChar char="-"/>
            </a:pPr>
            <a:r>
              <a:rPr sz="2000" spc="-5" dirty="0">
                <a:latin typeface="Calibri" panose="020F0502020204030204" pitchFamily="34" charset="0"/>
                <a:cs typeface="Arial"/>
              </a:rPr>
              <a:t>While starting the vehicle, starter motor takes electrical  energy from the battery. </a:t>
            </a:r>
            <a:endParaRPr sz="4000" dirty="0">
              <a:latin typeface="Arial"/>
              <a:cs typeface="Arial"/>
            </a:endParaRPr>
          </a:p>
        </p:txBody>
      </p:sp>
      <p:sp>
        <p:nvSpPr>
          <p:cNvPr id="9" name="Rectangle 8"/>
          <p:cNvSpPr/>
          <p:nvPr/>
        </p:nvSpPr>
        <p:spPr>
          <a:xfrm>
            <a:off x="453411" y="4415817"/>
            <a:ext cx="1544846" cy="461665"/>
          </a:xfrm>
          <a:prstGeom prst="rect">
            <a:avLst/>
          </a:prstGeom>
        </p:spPr>
        <p:txBody>
          <a:bodyPr wrap="none">
            <a:spAutoFit/>
          </a:bodyPr>
          <a:lstStyle/>
          <a:p>
            <a:r>
              <a:rPr lang="en-US" b="1" spc="-5" dirty="0">
                <a:solidFill>
                  <a:srgbClr val="FF0000"/>
                </a:solidFill>
                <a:latin typeface="Arial"/>
                <a:cs typeface="Arial"/>
              </a:rPr>
              <a:t>-</a:t>
            </a:r>
            <a:r>
              <a:rPr lang="en-US" sz="1800" b="1" spc="-5" dirty="0" err="1">
                <a:solidFill>
                  <a:srgbClr val="FF0000"/>
                </a:solidFill>
                <a:latin typeface="Arial"/>
                <a:cs typeface="Arial"/>
              </a:rPr>
              <a:t>ve</a:t>
            </a:r>
            <a:r>
              <a:rPr lang="en-US" sz="1800" b="1" spc="-5" dirty="0">
                <a:solidFill>
                  <a:srgbClr val="FF0000"/>
                </a:solidFill>
                <a:latin typeface="Arial"/>
                <a:cs typeface="Arial"/>
              </a:rPr>
              <a:t> Terminal</a:t>
            </a:r>
            <a:endParaRPr lang="en-US" sz="1800" b="1" dirty="0"/>
          </a:p>
        </p:txBody>
      </p:sp>
      <p:sp>
        <p:nvSpPr>
          <p:cNvPr id="10" name="Rectangle 9"/>
          <p:cNvSpPr/>
          <p:nvPr/>
        </p:nvSpPr>
        <p:spPr>
          <a:xfrm>
            <a:off x="2995093" y="4519482"/>
            <a:ext cx="1576907" cy="369332"/>
          </a:xfrm>
          <a:prstGeom prst="rect">
            <a:avLst/>
          </a:prstGeom>
        </p:spPr>
        <p:txBody>
          <a:bodyPr wrap="none">
            <a:spAutoFit/>
          </a:bodyPr>
          <a:lstStyle/>
          <a:p>
            <a:r>
              <a:rPr lang="en-US" sz="1800" b="1" spc="-5" dirty="0">
                <a:solidFill>
                  <a:srgbClr val="FF0000"/>
                </a:solidFill>
                <a:latin typeface="Arial"/>
                <a:cs typeface="Arial"/>
              </a:rPr>
              <a:t>+</a:t>
            </a:r>
            <a:r>
              <a:rPr lang="en-US" sz="1800" b="1" spc="-5" dirty="0" err="1">
                <a:solidFill>
                  <a:srgbClr val="FF0000"/>
                </a:solidFill>
                <a:latin typeface="Arial"/>
                <a:cs typeface="Arial"/>
              </a:rPr>
              <a:t>ve</a:t>
            </a:r>
            <a:r>
              <a:rPr lang="en-US" sz="1800" b="1" spc="-5" dirty="0">
                <a:solidFill>
                  <a:srgbClr val="FF0000"/>
                </a:solidFill>
                <a:latin typeface="Arial"/>
                <a:cs typeface="Arial"/>
              </a:rPr>
              <a:t> Terminal</a:t>
            </a:r>
            <a:endParaRPr lang="en-US" sz="1800" dirty="0"/>
          </a:p>
        </p:txBody>
      </p:sp>
      <p:sp>
        <p:nvSpPr>
          <p:cNvPr id="11" name="Rectangle 10"/>
          <p:cNvSpPr/>
          <p:nvPr/>
        </p:nvSpPr>
        <p:spPr>
          <a:xfrm>
            <a:off x="329983" y="304800"/>
            <a:ext cx="4234493" cy="646331"/>
          </a:xfrm>
          <a:prstGeom prst="rect">
            <a:avLst/>
          </a:prstGeom>
        </p:spPr>
        <p:txBody>
          <a:bodyPr wrap="none">
            <a:spAutoFit/>
          </a:bodyPr>
          <a:lstStyle/>
          <a:p>
            <a:r>
              <a:rPr lang="en-US" sz="3600" b="1" kern="0" spc="-5" dirty="0">
                <a:solidFill>
                  <a:srgbClr val="FF0000"/>
                </a:solidFill>
                <a:latin typeface="Calibri" panose="020F0502020204030204" pitchFamily="34" charset="0"/>
                <a:ea typeface="+mj-ea"/>
                <a:cs typeface="+mj-cs"/>
              </a:rPr>
              <a:t>Battery Maintenance</a:t>
            </a:r>
            <a:endParaRPr lang="en-US" dirty="0"/>
          </a:p>
        </p:txBody>
      </p:sp>
      <p:pic>
        <p:nvPicPr>
          <p:cNvPr id="242690" name="Picture 2" descr="Dost Battery Cng: Ashok Leyland Nissan Dost Battery Online At Best Price |  Powerwale"/>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5181599" y="3886200"/>
            <a:ext cx="3276601" cy="2895600"/>
          </a:xfrm>
          <a:prstGeom prst="rect">
            <a:avLst/>
          </a:prstGeom>
          <a:solidFill>
            <a:srgbClr val="FF0000"/>
          </a:solidFill>
        </p:spPr>
      </p:pic>
    </p:spTree>
    <p:extLst>
      <p:ext uri="{BB962C8B-B14F-4D97-AF65-F5344CB8AC3E}">
        <p14:creationId xmlns:p14="http://schemas.microsoft.com/office/powerpoint/2010/main" val="1703264285"/>
      </p:ext>
    </p:extLst>
  </p:cSld>
  <p:clrMapOvr>
    <a:masterClrMapping/>
  </p:clrMapOvr>
  <p:transition spd="med">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8EA49968-6CD6-41A0-81AA-24215582A5C5}" type="slidenum">
              <a:rPr lang="en-US" altLang="en-US" sz="1200" smtClean="0">
                <a:latin typeface="Times New Roman" panose="02020603050405020304" pitchFamily="18" charset="0"/>
              </a:rPr>
              <a:pPr>
                <a:spcBef>
                  <a:spcPct val="0"/>
                </a:spcBef>
                <a:buFontTx/>
                <a:buNone/>
              </a:pPr>
              <a:t>18</a:t>
            </a:fld>
            <a:endParaRPr lang="en-US" altLang="en-US" sz="1200" dirty="0">
              <a:latin typeface="Times New Roman" panose="02020603050405020304" pitchFamily="18" charset="0"/>
            </a:endParaRPr>
          </a:p>
        </p:txBody>
      </p:sp>
      <p:sp>
        <p:nvSpPr>
          <p:cNvPr id="177155" name="TextBox 3"/>
          <p:cNvSpPr txBox="1">
            <a:spLocks noChangeArrowheads="1"/>
          </p:cNvSpPr>
          <p:nvPr/>
        </p:nvSpPr>
        <p:spPr bwMode="auto">
          <a:xfrm>
            <a:off x="152400" y="1143000"/>
            <a:ext cx="54864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Batteries Types</a:t>
            </a:r>
            <a:r>
              <a:rPr lang="en-IN" altLang="en-US" sz="2000" b="1" dirty="0"/>
              <a:t>:</a:t>
            </a:r>
          </a:p>
          <a:p>
            <a:pPr marL="342900" indent="-342900" algn="just" eaLnBrk="1" hangingPunct="1">
              <a:spcBef>
                <a:spcPct val="0"/>
              </a:spcBef>
              <a:buFontTx/>
              <a:buChar char="-"/>
            </a:pPr>
            <a:r>
              <a:rPr lang="en-IN" altLang="en-US" sz="2000" b="1" dirty="0">
                <a:latin typeface="Times New Roman" panose="02020603050405020304" pitchFamily="18" charset="0"/>
              </a:rPr>
              <a:t>Primary </a:t>
            </a:r>
            <a:r>
              <a:rPr lang="en-IN" altLang="en-US" sz="2000" dirty="0">
                <a:latin typeface="Times New Roman" panose="02020603050405020304" pitchFamily="18" charset="0"/>
              </a:rPr>
              <a:t>batteries are designed to be used until exhausted of energy &amp; discarded.</a:t>
            </a:r>
          </a:p>
          <a:p>
            <a:pPr marL="342900" indent="-342900" algn="just" eaLnBrk="1" hangingPunct="1">
              <a:spcBef>
                <a:spcPct val="0"/>
              </a:spcBef>
              <a:buFontTx/>
              <a:buChar char="-"/>
            </a:pPr>
            <a:r>
              <a:rPr lang="en-IN" altLang="en-US" sz="2000" b="1" dirty="0">
                <a:latin typeface="Times New Roman" panose="02020603050405020304" pitchFamily="18" charset="0"/>
              </a:rPr>
              <a:t>Secondary</a:t>
            </a:r>
            <a:r>
              <a:rPr lang="en-IN" altLang="en-US" sz="2000" dirty="0">
                <a:latin typeface="Times New Roman" panose="02020603050405020304" pitchFamily="18" charset="0"/>
              </a:rPr>
              <a:t> batteries can be used &amp; recharged; they can have their chemical reactions reversed by applying electric current to the cell.</a:t>
            </a:r>
          </a:p>
          <a:p>
            <a:pPr algn="just" eaLnBrk="1" hangingPunct="1">
              <a:spcBef>
                <a:spcPct val="0"/>
              </a:spcBef>
              <a:buNone/>
            </a:pPr>
            <a:r>
              <a:rPr lang="en-IN" altLang="en-US" sz="2000" b="1" dirty="0">
                <a:solidFill>
                  <a:srgbClr val="FF0000"/>
                </a:solidFill>
              </a:rPr>
              <a:t>Batteries Usage</a:t>
            </a:r>
            <a:r>
              <a:rPr lang="en-IN" altLang="en-US" sz="2000" b="1" dirty="0"/>
              <a:t>:</a:t>
            </a:r>
          </a:p>
          <a:p>
            <a:pPr marL="342900" indent="-342900" algn="just" eaLnBrk="1" hangingPunct="1">
              <a:spcBef>
                <a:spcPct val="0"/>
              </a:spcBef>
              <a:buFontTx/>
              <a:buChar char="-"/>
            </a:pPr>
            <a:r>
              <a:rPr lang="en-IN" altLang="en-US" sz="2000" dirty="0"/>
              <a:t>come in many shapes and sizes &amp; have many applications.</a:t>
            </a:r>
          </a:p>
          <a:p>
            <a:pPr marL="342900" indent="-342900" algn="just" eaLnBrk="1" hangingPunct="1">
              <a:spcBef>
                <a:spcPct val="0"/>
              </a:spcBef>
              <a:buFontTx/>
              <a:buChar char="-"/>
            </a:pPr>
            <a:r>
              <a:rPr lang="en-IN" altLang="en-US" sz="2000" dirty="0"/>
              <a:t>in miniature cells used to power hearing aids, wristwatches</a:t>
            </a:r>
          </a:p>
          <a:p>
            <a:pPr marL="342900" indent="-342900" algn="just" eaLnBrk="1" hangingPunct="1">
              <a:spcBef>
                <a:spcPct val="0"/>
              </a:spcBef>
              <a:buFontTx/>
              <a:buChar char="-"/>
            </a:pPr>
            <a:r>
              <a:rPr lang="en-IN" altLang="en-US" sz="2000" dirty="0"/>
              <a:t>Small, thin cells used in smart phones, etc.</a:t>
            </a:r>
          </a:p>
          <a:p>
            <a:pPr marL="342900" indent="-342900" algn="just" eaLnBrk="1" hangingPunct="1">
              <a:spcBef>
                <a:spcPct val="0"/>
              </a:spcBef>
              <a:buFontTx/>
              <a:buChar char="-"/>
            </a:pPr>
            <a:r>
              <a:rPr lang="en-IN" altLang="en-US" sz="2000" dirty="0"/>
              <a:t>Large lead acid batteries used in Automobiles, EV Vehicles.</a:t>
            </a:r>
          </a:p>
          <a:p>
            <a:pPr marL="342900" indent="-342900" algn="just" eaLnBrk="1" hangingPunct="1">
              <a:spcBef>
                <a:spcPct val="0"/>
              </a:spcBef>
              <a:buFontTx/>
              <a:buChar char="-"/>
            </a:pPr>
            <a:r>
              <a:rPr lang="en-IN" altLang="en-US" sz="2000" dirty="0"/>
              <a:t>At the largest extreme, huge battery banks, the size of rooms that provide standby or emergency power for telephone exchanges, data centres, etc.</a:t>
            </a:r>
          </a:p>
        </p:txBody>
      </p:sp>
      <p:pic>
        <p:nvPicPr>
          <p:cNvPr id="177156" name="Picture 2" descr="Image result for acid battery"/>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881430" y="1219200"/>
            <a:ext cx="318637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p:cNvSpPr txBox="1">
            <a:spLocks noChangeArrowheads="1"/>
          </p:cNvSpPr>
          <p:nvPr/>
        </p:nvSpPr>
        <p:spPr bwMode="auto">
          <a:xfrm>
            <a:off x="228600" y="228600"/>
            <a:ext cx="6400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Battery Maintenance</a:t>
            </a:r>
          </a:p>
        </p:txBody>
      </p:sp>
      <p:pic>
        <p:nvPicPr>
          <p:cNvPr id="236546" name="Picture 2" descr="Button cell - Wikipedia"/>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949950" y="3962400"/>
            <a:ext cx="1517650" cy="1078096"/>
          </a:xfrm>
          <a:prstGeom prst="rect">
            <a:avLst/>
          </a:prstGeom>
          <a:noFill/>
          <a:extLst>
            <a:ext uri="{909E8E84-426E-40DD-AFC4-6F175D3DCCD1}">
              <a14:hiddenFill xmlns:a14="http://schemas.microsoft.com/office/drawing/2010/main">
                <a:solidFill>
                  <a:srgbClr val="FFFFFF"/>
                </a:solidFill>
              </a14:hiddenFill>
            </a:ext>
          </a:extLst>
        </p:spPr>
      </p:pic>
      <p:pic>
        <p:nvPicPr>
          <p:cNvPr id="236548" name="Picture 4" descr="Understanding cell phone batteries"/>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a:stretch/>
        </p:blipFill>
        <p:spPr bwMode="auto">
          <a:xfrm>
            <a:off x="7435516" y="3886200"/>
            <a:ext cx="1648926" cy="1306696"/>
          </a:xfrm>
          <a:prstGeom prst="rect">
            <a:avLst/>
          </a:prstGeom>
          <a:noFill/>
          <a:extLst>
            <a:ext uri="{909E8E84-426E-40DD-AFC4-6F175D3DCCD1}">
              <a14:hiddenFill xmlns:a14="http://schemas.microsoft.com/office/drawing/2010/main">
                <a:solidFill>
                  <a:srgbClr val="FFFFFF"/>
                </a:solidFill>
              </a14:hiddenFill>
            </a:ext>
          </a:extLst>
        </p:spPr>
      </p:pic>
      <p:pic>
        <p:nvPicPr>
          <p:cNvPr id="236550" name="Picture 6" descr="Stationary Power Systems | Standby Battery | Storage Battery Systems"/>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a:stretch/>
        </p:blipFill>
        <p:spPr bwMode="auto">
          <a:xfrm>
            <a:off x="5901483" y="5192896"/>
            <a:ext cx="2974415" cy="157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321979"/>
      </p:ext>
    </p:extLst>
  </p:cSld>
  <p:clrMapOvr>
    <a:masterClrMapping/>
  </p:clrMapOvr>
  <p:transition spd="med">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F12D88DE-1C08-4F09-BD8E-9CFBF79B773E}" type="slidenum">
              <a:rPr lang="en-US" altLang="en-US" sz="1200" smtClean="0">
                <a:latin typeface="Times New Roman" panose="02020603050405020304" pitchFamily="18" charset="0"/>
              </a:rPr>
              <a:pPr>
                <a:spcBef>
                  <a:spcPct val="0"/>
                </a:spcBef>
                <a:buFontTx/>
                <a:buNone/>
              </a:pPr>
              <a:t>19</a:t>
            </a:fld>
            <a:endParaRPr lang="en-US" altLang="en-US" sz="1200" dirty="0">
              <a:latin typeface="Times New Roman" panose="02020603050405020304" pitchFamily="18" charset="0"/>
            </a:endParaRPr>
          </a:p>
        </p:txBody>
      </p:sp>
      <p:sp>
        <p:nvSpPr>
          <p:cNvPr id="186372" name="TextBox 3"/>
          <p:cNvSpPr txBox="1">
            <a:spLocks noChangeArrowheads="1"/>
          </p:cNvSpPr>
          <p:nvPr/>
        </p:nvSpPr>
        <p:spPr bwMode="auto">
          <a:xfrm>
            <a:off x="76200" y="1143000"/>
            <a:ext cx="87630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400" b="1" dirty="0">
                <a:solidFill>
                  <a:srgbClr val="FF0000"/>
                </a:solidFill>
              </a:rPr>
              <a:t>Battery Maintenance</a:t>
            </a:r>
          </a:p>
          <a:p>
            <a:pPr marL="342900" indent="-342900" algn="just" eaLnBrk="1" hangingPunct="1">
              <a:spcBef>
                <a:spcPct val="0"/>
              </a:spcBef>
              <a:buFontTx/>
              <a:buChar char="-"/>
            </a:pPr>
            <a:r>
              <a:rPr lang="en-IN" altLang="en-US" sz="2000" dirty="0"/>
              <a:t>It is very important to keep the battery maintained as all electrical circuits/ aggregates start with Battery.</a:t>
            </a:r>
          </a:p>
          <a:p>
            <a:pPr marL="342900" indent="-342900" algn="just" eaLnBrk="1" hangingPunct="1">
              <a:spcBef>
                <a:spcPct val="0"/>
              </a:spcBef>
              <a:buFontTx/>
              <a:buChar char="-"/>
            </a:pPr>
            <a:r>
              <a:rPr lang="en-IN" altLang="en-US" sz="2000" dirty="0"/>
              <a:t>New Battery should be fully charged before use</a:t>
            </a:r>
          </a:p>
          <a:p>
            <a:pPr marL="342900" indent="-342900" algn="just" eaLnBrk="1" hangingPunct="1">
              <a:spcBef>
                <a:spcPct val="0"/>
              </a:spcBef>
              <a:buFontTx/>
              <a:buChar char="-"/>
            </a:pPr>
            <a:r>
              <a:rPr lang="en-IN" altLang="en-US" sz="2000" dirty="0"/>
              <a:t>The battery should be clean. </a:t>
            </a:r>
          </a:p>
          <a:p>
            <a:pPr marL="342900" indent="-342900" algn="just" eaLnBrk="1" hangingPunct="1">
              <a:spcBef>
                <a:spcPct val="0"/>
              </a:spcBef>
              <a:buFontTx/>
              <a:buChar char="-"/>
            </a:pPr>
            <a:r>
              <a:rPr lang="en-IN" altLang="en-US" sz="2000" dirty="0"/>
              <a:t>Cable connection needs to be clean and tightened.</a:t>
            </a:r>
          </a:p>
          <a:p>
            <a:pPr marL="342900" indent="-342900" algn="just" eaLnBrk="1" hangingPunct="1">
              <a:spcBef>
                <a:spcPct val="0"/>
              </a:spcBef>
              <a:buFontTx/>
              <a:buChar char="-"/>
            </a:pPr>
            <a:r>
              <a:rPr lang="en-IN" altLang="en-US" sz="2000" dirty="0"/>
              <a:t>Many battery problems are caused by dirty and loose connections. </a:t>
            </a:r>
          </a:p>
          <a:p>
            <a:pPr marL="342900" indent="-342900" algn="just" eaLnBrk="1" hangingPunct="1">
              <a:spcBef>
                <a:spcPct val="0"/>
              </a:spcBef>
              <a:buFontTx/>
              <a:buChar char="-"/>
            </a:pPr>
            <a:r>
              <a:rPr lang="en-IN" altLang="en-US" sz="2000" dirty="0"/>
              <a:t>Serviceable battery needs to have the electrolyte level checked regularly and top up if necessary. </a:t>
            </a:r>
          </a:p>
          <a:p>
            <a:pPr marL="342900" indent="-342900" algn="just" eaLnBrk="1" hangingPunct="1">
              <a:spcBef>
                <a:spcPct val="0"/>
              </a:spcBef>
              <a:buFontTx/>
              <a:buChar char="-"/>
            </a:pPr>
            <a:r>
              <a:rPr lang="en-IN" altLang="en-US" sz="2000" dirty="0"/>
              <a:t>Check the Specific Gravity of the electrolyte with a hydrometer.</a:t>
            </a:r>
          </a:p>
          <a:p>
            <a:pPr marL="342900" indent="-342900" algn="just" eaLnBrk="1" hangingPunct="1">
              <a:spcBef>
                <a:spcPct val="0"/>
              </a:spcBef>
              <a:buFontTx/>
              <a:buChar char="-"/>
            </a:pPr>
            <a:r>
              <a:rPr lang="en-IN" altLang="en-US" sz="2000" dirty="0"/>
              <a:t>Always use Distilled water &amp; avoid tap water as it is  loaded with chemicals and minerals that are harmful to your battery. </a:t>
            </a:r>
          </a:p>
          <a:p>
            <a:pPr marL="342900" indent="-342900" algn="just" eaLnBrk="1" hangingPunct="1">
              <a:spcBef>
                <a:spcPct val="0"/>
              </a:spcBef>
              <a:buFontTx/>
              <a:buChar char="-"/>
            </a:pPr>
            <a:r>
              <a:rPr lang="en-IN" altLang="en-US" sz="2000" dirty="0"/>
              <a:t>Don't overfill battery cells especially in warmer weather.</a:t>
            </a:r>
          </a:p>
          <a:p>
            <a:pPr marL="342900" indent="-342900" algn="just" eaLnBrk="1" hangingPunct="1">
              <a:spcBef>
                <a:spcPct val="0"/>
              </a:spcBef>
              <a:buFontTx/>
              <a:buChar char="-"/>
            </a:pPr>
            <a:r>
              <a:rPr lang="en-IN" altLang="en-US" sz="2000" dirty="0"/>
              <a:t>Check the Battery Voltage regularly. Do the bench charging if required.</a:t>
            </a:r>
          </a:p>
          <a:p>
            <a:pPr marL="342900" indent="-342900" algn="just" eaLnBrk="1" hangingPunct="1">
              <a:spcBef>
                <a:spcPct val="0"/>
              </a:spcBef>
              <a:buFontTx/>
              <a:buChar char="-"/>
            </a:pPr>
            <a:r>
              <a:rPr lang="en-IN" altLang="en-US" sz="2000" dirty="0"/>
              <a:t>Vent Caps should be fully tight and kept in clean state</a:t>
            </a:r>
          </a:p>
          <a:p>
            <a:pPr marL="342900" indent="-342900" algn="just" eaLnBrk="1" hangingPunct="1">
              <a:spcBef>
                <a:spcPct val="0"/>
              </a:spcBef>
              <a:buFontTx/>
              <a:buChar char="-"/>
            </a:pPr>
            <a:r>
              <a:rPr lang="en-IN" altLang="en-US" sz="2000" dirty="0"/>
              <a:t>Coat the washer with high temperature grease or petroleum jelly (Vaseline).</a:t>
            </a:r>
          </a:p>
        </p:txBody>
      </p:sp>
      <p:sp>
        <p:nvSpPr>
          <p:cNvPr id="5" name="TextBox 2"/>
          <p:cNvSpPr txBox="1">
            <a:spLocks noChangeArrowheads="1"/>
          </p:cNvSpPr>
          <p:nvPr/>
        </p:nvSpPr>
        <p:spPr bwMode="auto">
          <a:xfrm>
            <a:off x="228600" y="228600"/>
            <a:ext cx="6400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Battery Maintenance</a:t>
            </a:r>
          </a:p>
        </p:txBody>
      </p:sp>
    </p:spTree>
    <p:extLst>
      <p:ext uri="{BB962C8B-B14F-4D97-AF65-F5344CB8AC3E}">
        <p14:creationId xmlns:p14="http://schemas.microsoft.com/office/powerpoint/2010/main" val="904389221"/>
      </p:ext>
    </p:extLst>
  </p:cSld>
  <p:clrMapOvr>
    <a:masterClrMapping/>
  </p:clrMapOvr>
  <p:transition spd="med">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E41873BC-4460-4703-9861-C942DC0C9D0C}" type="slidenum">
              <a:rPr lang="en-US" altLang="en-US" sz="1200" smtClean="0">
                <a:latin typeface="Times New Roman" panose="02020603050405020304" pitchFamily="18" charset="0"/>
              </a:rPr>
              <a:pPr>
                <a:spcBef>
                  <a:spcPct val="0"/>
                </a:spcBef>
                <a:buFontTx/>
                <a:buNone/>
              </a:pPr>
              <a:t>2</a:t>
            </a:fld>
            <a:endParaRPr lang="en-US" altLang="en-US" sz="1200" dirty="0">
              <a:latin typeface="Times New Roman" panose="02020603050405020304" pitchFamily="18" charset="0"/>
            </a:endParaRPr>
          </a:p>
        </p:txBody>
      </p:sp>
      <p:sp>
        <p:nvSpPr>
          <p:cNvPr id="117763" name="TextBox 2"/>
          <p:cNvSpPr txBox="1">
            <a:spLocks noChangeArrowheads="1"/>
          </p:cNvSpPr>
          <p:nvPr/>
        </p:nvSpPr>
        <p:spPr bwMode="auto">
          <a:xfrm>
            <a:off x="76200" y="1219200"/>
            <a:ext cx="86868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Motor vehicle service:</a:t>
            </a:r>
          </a:p>
          <a:p>
            <a:pPr marL="342900" indent="-342900" algn="just" eaLnBrk="1" hangingPunct="1">
              <a:spcBef>
                <a:spcPct val="0"/>
              </a:spcBef>
              <a:buFontTx/>
              <a:buChar char="-"/>
            </a:pPr>
            <a:r>
              <a:rPr lang="en-IN" altLang="en-US" sz="2000" dirty="0"/>
              <a:t>is a series of maintenance procedures carried out at a set time interval or after the vehicle has travelled a certain distance.</a:t>
            </a:r>
          </a:p>
          <a:p>
            <a:pPr marL="342900" indent="-342900" algn="just" eaLnBrk="1" hangingPunct="1">
              <a:spcBef>
                <a:spcPct val="0"/>
              </a:spcBef>
              <a:buFontTx/>
              <a:buChar char="-"/>
            </a:pPr>
            <a:r>
              <a:rPr lang="en-IN" altLang="en-US" sz="2000" dirty="0"/>
              <a:t>The service intervals are specified by the vehicle manufacturer in a service schedule and some modern Vehicles display the due date for the next service electronically on the instrument panel.</a:t>
            </a:r>
          </a:p>
          <a:p>
            <a:pPr marL="342900" indent="-342900" algn="just" eaLnBrk="1" hangingPunct="1">
              <a:spcBef>
                <a:spcPct val="0"/>
              </a:spcBef>
              <a:buFontTx/>
              <a:buChar char="-"/>
            </a:pPr>
            <a:r>
              <a:rPr lang="en-IN" altLang="en-US" sz="2000" dirty="0"/>
              <a:t>The completed services are usually recorded in a service book which is rubber stamped by the service centre upon completion of each service. </a:t>
            </a:r>
          </a:p>
          <a:p>
            <a:pPr marL="342900" indent="-342900" algn="just" eaLnBrk="1" hangingPunct="1">
              <a:spcBef>
                <a:spcPct val="0"/>
              </a:spcBef>
              <a:buFontTx/>
              <a:buChar char="-"/>
            </a:pPr>
            <a:r>
              <a:rPr lang="en-IN" altLang="en-US" sz="2000" dirty="0"/>
              <a:t>A complete service history usually adds to the resale value of a vehicle.</a:t>
            </a:r>
          </a:p>
          <a:p>
            <a:pPr eaLnBrk="1" hangingPunct="1">
              <a:spcBef>
                <a:spcPct val="0"/>
              </a:spcBef>
              <a:buFontTx/>
              <a:buNone/>
            </a:pPr>
            <a:endParaRPr lang="en-IN" altLang="en-US" sz="2400" dirty="0">
              <a:latin typeface="Times New Roman" panose="02020603050405020304" pitchFamily="18" charset="0"/>
            </a:endParaRPr>
          </a:p>
        </p:txBody>
      </p:sp>
      <p:sp>
        <p:nvSpPr>
          <p:cNvPr id="117764" name="TextBox 3"/>
          <p:cNvSpPr txBox="1">
            <a:spLocks noChangeArrowheads="1"/>
          </p:cNvSpPr>
          <p:nvPr/>
        </p:nvSpPr>
        <p:spPr bwMode="auto">
          <a:xfrm>
            <a:off x="381000" y="376238"/>
            <a:ext cx="4876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Vehicle Maintenance</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5018490" y="4267200"/>
            <a:ext cx="3515910" cy="2380038"/>
          </a:xfrm>
          <a:prstGeom prst="rect">
            <a:avLst/>
          </a:prstGeom>
        </p:spPr>
      </p:pic>
      <p:pic>
        <p:nvPicPr>
          <p:cNvPr id="3" name="Picture 2"/>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327905" y="4267201"/>
            <a:ext cx="4396495" cy="2375912"/>
          </a:xfrm>
          <a:prstGeom prst="rect">
            <a:avLst/>
          </a:prstGeom>
        </p:spPr>
      </p:pic>
    </p:spTree>
    <p:extLst>
      <p:ext uri="{BB962C8B-B14F-4D97-AF65-F5344CB8AC3E}">
        <p14:creationId xmlns:p14="http://schemas.microsoft.com/office/powerpoint/2010/main" val="3370333733"/>
      </p:ext>
    </p:extLst>
  </p:cSld>
  <p:clrMapOvr>
    <a:masterClrMapping/>
  </p:clrMapOvr>
  <p:transition spd="med">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20</a:t>
            </a:fld>
            <a:endParaRPr lang="en-US" altLang="en-US" sz="1200" dirty="0">
              <a:latin typeface="Times New Roman" panose="02020603050405020304" pitchFamily="18" charset="0"/>
            </a:endParaRPr>
          </a:p>
        </p:txBody>
      </p:sp>
      <p:sp>
        <p:nvSpPr>
          <p:cNvPr id="4" name="Rectangle 3"/>
          <p:cNvSpPr/>
          <p:nvPr/>
        </p:nvSpPr>
        <p:spPr>
          <a:xfrm>
            <a:off x="2597255" y="3048000"/>
            <a:ext cx="4101700" cy="1200329"/>
          </a:xfrm>
          <a:prstGeom prst="rect">
            <a:avLst/>
          </a:prstGeom>
        </p:spPr>
        <p:txBody>
          <a:bodyPr wrap="none">
            <a:spAutoFit/>
          </a:bodyPr>
          <a:lstStyle/>
          <a:p>
            <a:pPr algn="ctr"/>
            <a:r>
              <a:rPr lang="en-US" sz="3600" b="1" u="sng" dirty="0">
                <a:solidFill>
                  <a:srgbClr val="FF0000"/>
                </a:solidFill>
                <a:latin typeface="Calibri" panose="020F0502020204030204" pitchFamily="34" charset="0"/>
              </a:rPr>
              <a:t>4. </a:t>
            </a:r>
            <a:r>
              <a:rPr lang="en-US" sz="3600" b="1" u="sng" dirty="0" err="1">
                <a:solidFill>
                  <a:srgbClr val="FF0000"/>
                </a:solidFill>
                <a:latin typeface="Calibri" panose="020F0502020204030204" pitchFamily="34" charset="0"/>
              </a:rPr>
              <a:t>Tyre</a:t>
            </a:r>
            <a:r>
              <a:rPr lang="en-US" sz="3600" b="1" u="sng" dirty="0">
                <a:solidFill>
                  <a:srgbClr val="FF0000"/>
                </a:solidFill>
                <a:latin typeface="Calibri" panose="020F0502020204030204" pitchFamily="34" charset="0"/>
              </a:rPr>
              <a:t> Maintenance</a:t>
            </a:r>
          </a:p>
          <a:p>
            <a:pPr algn="ctr"/>
            <a:endParaRPr lang="en-US" sz="3600" u="sng" dirty="0">
              <a:latin typeface="Calibri" panose="020F0502020204030204" pitchFamily="34" charset="0"/>
            </a:endParaRPr>
          </a:p>
        </p:txBody>
      </p:sp>
    </p:spTree>
    <p:extLst>
      <p:ext uri="{BB962C8B-B14F-4D97-AF65-F5344CB8AC3E}">
        <p14:creationId xmlns:p14="http://schemas.microsoft.com/office/powerpoint/2010/main" val="3475856202"/>
      </p:ext>
    </p:extLst>
  </p:cSld>
  <p:clrMapOvr>
    <a:masterClrMapping/>
  </p:clrMapOvr>
  <p:transition spd="med">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3DBB694-A146-4943-97F9-3A4803DC8E78}" type="slidenum">
              <a:rPr lang="en-US" altLang="en-US" sz="1200" smtClean="0">
                <a:latin typeface="Times New Roman" panose="02020603050405020304" pitchFamily="18" charset="0"/>
              </a:rPr>
              <a:pPr>
                <a:spcBef>
                  <a:spcPct val="0"/>
                </a:spcBef>
                <a:buFontTx/>
                <a:buNone/>
              </a:pPr>
              <a:t>21</a:t>
            </a:fld>
            <a:endParaRPr lang="en-US" altLang="en-US" sz="1200">
              <a:latin typeface="Times New Roman" panose="02020603050405020304" pitchFamily="18" charset="0"/>
            </a:endParaRPr>
          </a:p>
        </p:txBody>
      </p:sp>
      <p:sp>
        <p:nvSpPr>
          <p:cNvPr id="103427" name="TextBox 3"/>
          <p:cNvSpPr txBox="1">
            <a:spLocks noChangeArrowheads="1"/>
          </p:cNvSpPr>
          <p:nvPr/>
        </p:nvSpPr>
        <p:spPr bwMode="auto">
          <a:xfrm>
            <a:off x="76200" y="1219200"/>
            <a:ext cx="8763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400" b="1" dirty="0">
                <a:solidFill>
                  <a:srgbClr val="FF0000"/>
                </a:solidFill>
              </a:rPr>
              <a:t>Key points for Tyre Maintenance are:</a:t>
            </a:r>
          </a:p>
          <a:p>
            <a:pPr marL="342900" indent="-342900" algn="just" eaLnBrk="1" hangingPunct="1">
              <a:spcBef>
                <a:spcPct val="0"/>
              </a:spcBef>
              <a:buFontTx/>
              <a:buChar char="-"/>
            </a:pPr>
            <a:r>
              <a:rPr lang="en-IN" altLang="en-US" sz="2000" dirty="0"/>
              <a:t>Checking Regular Tyre Pressure </a:t>
            </a:r>
          </a:p>
          <a:p>
            <a:pPr marL="342900" indent="-342900" algn="just" eaLnBrk="1" hangingPunct="1">
              <a:spcBef>
                <a:spcPct val="0"/>
              </a:spcBef>
              <a:buFontTx/>
              <a:buChar char="-"/>
            </a:pPr>
            <a:r>
              <a:rPr lang="en-IN" altLang="en-US" sz="2000" dirty="0"/>
              <a:t>Check the tyres for any cut , wear pattern etc.</a:t>
            </a:r>
          </a:p>
          <a:p>
            <a:pPr marL="342900" indent="-342900" algn="just" eaLnBrk="1" hangingPunct="1">
              <a:spcBef>
                <a:spcPct val="0"/>
              </a:spcBef>
              <a:buFontTx/>
              <a:buChar char="-"/>
            </a:pPr>
            <a:r>
              <a:rPr lang="en-IN" altLang="en-US" sz="2000" dirty="0"/>
              <a:t>Rotate the tyres as recommended by the manufacturer</a:t>
            </a:r>
          </a:p>
          <a:p>
            <a:pPr marL="342900" indent="-342900" algn="just" eaLnBrk="1" hangingPunct="1">
              <a:spcBef>
                <a:spcPct val="0"/>
              </a:spcBef>
              <a:buFontTx/>
              <a:buChar char="-"/>
            </a:pPr>
            <a:r>
              <a:rPr lang="en-IN" altLang="en-US" sz="2000" dirty="0" err="1"/>
              <a:t>Retread</a:t>
            </a:r>
            <a:r>
              <a:rPr lang="en-IN" altLang="en-US" sz="2000" dirty="0"/>
              <a:t> the tyres , if necessary</a:t>
            </a:r>
          </a:p>
        </p:txBody>
      </p:sp>
      <p:sp>
        <p:nvSpPr>
          <p:cNvPr id="5" name="Rectangle 4"/>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l="13200" r="19599"/>
          <a:stretch/>
        </p:blipFill>
        <p:spPr>
          <a:xfrm>
            <a:off x="152400" y="2911970"/>
            <a:ext cx="2600525" cy="386982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082" y="3048000"/>
            <a:ext cx="6113048" cy="3709219"/>
          </a:xfrm>
          <a:prstGeom prst="rect">
            <a:avLst/>
          </a:prstGeom>
        </p:spPr>
      </p:pic>
    </p:spTree>
    <p:extLst>
      <p:ext uri="{BB962C8B-B14F-4D97-AF65-F5344CB8AC3E}">
        <p14:creationId xmlns:p14="http://schemas.microsoft.com/office/powerpoint/2010/main" val="2042091620"/>
      </p:ext>
    </p:extLst>
  </p:cSld>
  <p:clrMapOvr>
    <a:masterClrMapping/>
  </p:clrMapOvr>
  <p:transition spd="med">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3C6E706-C700-4845-A7E5-04092AE7BA92}" type="slidenum">
              <a:rPr lang="en-US" altLang="en-US" sz="1200" smtClean="0">
                <a:latin typeface="Times New Roman" panose="02020603050405020304" pitchFamily="18" charset="0"/>
              </a:rPr>
              <a:pPr>
                <a:spcBef>
                  <a:spcPct val="0"/>
                </a:spcBef>
                <a:buFontTx/>
                <a:buNone/>
              </a:pPr>
              <a:t>22</a:t>
            </a:fld>
            <a:endParaRPr lang="en-US" altLang="en-US" sz="1200">
              <a:latin typeface="Times New Roman" panose="02020603050405020304" pitchFamily="18" charset="0"/>
            </a:endParaRPr>
          </a:p>
        </p:txBody>
      </p:sp>
      <p:sp>
        <p:nvSpPr>
          <p:cNvPr id="116739" name="TextBox 2"/>
          <p:cNvSpPr txBox="1">
            <a:spLocks noChangeArrowheads="1"/>
          </p:cNvSpPr>
          <p:nvPr/>
        </p:nvSpPr>
        <p:spPr bwMode="auto">
          <a:xfrm>
            <a:off x="152400" y="1179016"/>
            <a:ext cx="86868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400" b="1" dirty="0">
                <a:solidFill>
                  <a:srgbClr val="FF0000"/>
                </a:solidFill>
              </a:rPr>
              <a:t>Tyre Pressure</a:t>
            </a:r>
          </a:p>
          <a:p>
            <a:pPr algn="just" eaLnBrk="1" hangingPunct="1">
              <a:spcBef>
                <a:spcPct val="0"/>
              </a:spcBef>
              <a:buFontTx/>
              <a:buNone/>
            </a:pPr>
            <a:r>
              <a:rPr lang="en-IN" altLang="en-US" sz="2000" b="1" dirty="0">
                <a:solidFill>
                  <a:srgbClr val="FF0000"/>
                </a:solidFill>
              </a:rPr>
              <a:t>Recommended Pressure:</a:t>
            </a:r>
          </a:p>
          <a:p>
            <a:pPr marL="342900" indent="-342900" algn="just" eaLnBrk="1" hangingPunct="1">
              <a:spcBef>
                <a:spcPct val="0"/>
              </a:spcBef>
              <a:buFontTx/>
              <a:buChar char="-"/>
            </a:pPr>
            <a:r>
              <a:rPr lang="en-IN" altLang="en-US" sz="2000" dirty="0"/>
              <a:t>Maintain the air pressure in the tyres of the vehicle as recommended by the manufacturer for the best performance of the vehicle. </a:t>
            </a:r>
          </a:p>
          <a:p>
            <a:pPr marL="342900" indent="-342900" algn="just" eaLnBrk="1" hangingPunct="1">
              <a:spcBef>
                <a:spcPct val="0"/>
              </a:spcBef>
              <a:buFontTx/>
              <a:buChar char="-"/>
            </a:pPr>
            <a:r>
              <a:rPr lang="en-IN" altLang="en-US" sz="2000" dirty="0"/>
              <a:t>Do not over / under inflate the tyres.</a:t>
            </a:r>
          </a:p>
          <a:p>
            <a:pPr marL="342900" indent="-342900" algn="just" eaLnBrk="1" hangingPunct="1">
              <a:spcBef>
                <a:spcPct val="0"/>
              </a:spcBef>
              <a:buFontTx/>
              <a:buChar char="-"/>
            </a:pPr>
            <a:r>
              <a:rPr lang="en-IN" altLang="en-US" sz="2000" dirty="0"/>
              <a:t>Over inflated tyres may cause excessive wear of tyre from centre </a:t>
            </a:r>
          </a:p>
          <a:p>
            <a:pPr marL="342900" indent="-342900" algn="just" eaLnBrk="1" hangingPunct="1">
              <a:spcBef>
                <a:spcPct val="0"/>
              </a:spcBef>
              <a:buFontTx/>
              <a:buChar char="-"/>
            </a:pPr>
            <a:r>
              <a:rPr lang="en-IN" altLang="en-US" sz="2000" dirty="0"/>
              <a:t>Under inflated Tyres may cause excessive wear of tyre from sides</a:t>
            </a:r>
          </a:p>
          <a:p>
            <a:pPr algn="just" eaLnBrk="1" hangingPunct="1">
              <a:spcBef>
                <a:spcPct val="0"/>
              </a:spcBef>
              <a:buNone/>
            </a:pPr>
            <a:r>
              <a:rPr lang="en-IN" altLang="en-US" sz="2000" b="1" dirty="0">
                <a:solidFill>
                  <a:srgbClr val="FF0000"/>
                </a:solidFill>
              </a:rPr>
              <a:t>Loss of Pressure:</a:t>
            </a:r>
          </a:p>
          <a:p>
            <a:pPr marL="342900" indent="-342900" algn="just" eaLnBrk="1" hangingPunct="1">
              <a:spcBef>
                <a:spcPct val="0"/>
              </a:spcBef>
              <a:buFontTx/>
              <a:buChar char="-"/>
            </a:pPr>
            <a:r>
              <a:rPr lang="en-IN" altLang="en-US" sz="2000" dirty="0"/>
              <a:t>Small loss of pressure takes place regularly not due to any defect, but on account of normal diffusion of oxygen through the tube material. </a:t>
            </a:r>
          </a:p>
          <a:p>
            <a:pPr marL="342900" indent="-342900" algn="just" eaLnBrk="1" hangingPunct="1">
              <a:spcBef>
                <a:spcPct val="0"/>
              </a:spcBef>
              <a:buFontTx/>
              <a:buChar char="-"/>
            </a:pPr>
            <a:r>
              <a:rPr lang="en-IN" altLang="en-US" sz="2000" dirty="0"/>
              <a:t>However, pressure loss of more than 5 pounds (35 </a:t>
            </a:r>
            <a:r>
              <a:rPr lang="en-IN" altLang="en-US" sz="2000" dirty="0" err="1"/>
              <a:t>kpa</a:t>
            </a:r>
            <a:r>
              <a:rPr lang="en-IN" altLang="en-US" sz="2000" dirty="0"/>
              <a:t>) in a week may be due to faulty valve, leaking patch or even some puncture.</a:t>
            </a:r>
          </a:p>
          <a:p>
            <a:pPr marL="342900" indent="-342900" algn="just" eaLnBrk="1" hangingPunct="1">
              <a:spcBef>
                <a:spcPct val="0"/>
              </a:spcBef>
              <a:buFontTx/>
              <a:buChar char="-"/>
            </a:pPr>
            <a:r>
              <a:rPr lang="en-IN" altLang="en-US" sz="2000" dirty="0"/>
              <a:t>In this case, one should get the tyre checked.</a:t>
            </a:r>
          </a:p>
          <a:p>
            <a:pPr marL="342900" indent="-342900" algn="just" eaLnBrk="1" hangingPunct="1">
              <a:spcBef>
                <a:spcPct val="0"/>
              </a:spcBef>
              <a:buFontTx/>
              <a:buChar char="-"/>
            </a:pPr>
            <a:r>
              <a:rPr lang="en-IN" altLang="en-US" sz="2000" dirty="0"/>
              <a:t>Normal Air is recommended for HMV tyres, whereas now-a-days, Car users are switching to Nitrogen filled tyres.</a:t>
            </a:r>
          </a:p>
          <a:p>
            <a:pPr marL="342900" indent="-342900" algn="just" eaLnBrk="1" hangingPunct="1">
              <a:spcBef>
                <a:spcPct val="0"/>
              </a:spcBef>
              <a:buFontTx/>
              <a:buChar char="-"/>
            </a:pPr>
            <a:r>
              <a:rPr lang="en-IN" altLang="en-US" sz="2000" dirty="0"/>
              <a:t>As Nitrogen is cold inert gas, hence tyre will operate on cooler conditions, thereby life is improved.</a:t>
            </a:r>
          </a:p>
        </p:txBody>
      </p:sp>
      <p:sp>
        <p:nvSpPr>
          <p:cNvPr id="5" name="Rectangle 4"/>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599546748"/>
      </p:ext>
    </p:extLst>
  </p:cSld>
  <p:clrMapOvr>
    <a:masterClrMapping/>
  </p:clrMapOvr>
  <p:transition spd="med">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45F53945-9E43-4BD4-98F3-6A15F619D5A7}" type="slidenum">
              <a:rPr lang="en-US" altLang="en-US" sz="1200" smtClean="0">
                <a:latin typeface="Times New Roman" panose="02020603050405020304" pitchFamily="18" charset="0"/>
              </a:rPr>
              <a:pPr>
                <a:spcBef>
                  <a:spcPct val="0"/>
                </a:spcBef>
                <a:buFontTx/>
                <a:buNone/>
              </a:pPr>
              <a:t>23</a:t>
            </a:fld>
            <a:endParaRPr lang="en-US" altLang="en-US" sz="1200">
              <a:latin typeface="Times New Roman" panose="02020603050405020304" pitchFamily="18" charset="0"/>
            </a:endParaRPr>
          </a:p>
        </p:txBody>
      </p:sp>
      <p:pic>
        <p:nvPicPr>
          <p:cNvPr id="110595" name="Picture 2" descr="https://upload.wikimedia.org/wikipedia/commons/thumb/0/04/2008-08-19_Flat_tire.jpg/220px-2008-08-19_Flat_tire.jpg">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599" y="4687762"/>
            <a:ext cx="3022805" cy="2020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TextBox 3"/>
          <p:cNvSpPr txBox="1">
            <a:spLocks noChangeArrowheads="1"/>
          </p:cNvSpPr>
          <p:nvPr/>
        </p:nvSpPr>
        <p:spPr bwMode="auto">
          <a:xfrm>
            <a:off x="76200" y="1219200"/>
            <a:ext cx="89154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Flat Tyre:</a:t>
            </a:r>
            <a:r>
              <a:rPr lang="en-IN" altLang="en-US" sz="2000" dirty="0"/>
              <a:t> occurs when a tyre deflates. </a:t>
            </a:r>
          </a:p>
          <a:p>
            <a:pPr marL="342900" indent="-342900" algn="just" eaLnBrk="1" hangingPunct="1">
              <a:spcBef>
                <a:spcPct val="0"/>
              </a:spcBef>
              <a:buFontTx/>
              <a:buChar char="-"/>
            </a:pPr>
            <a:r>
              <a:rPr lang="en-IN" altLang="en-US" sz="2000" dirty="0"/>
              <a:t>Occurs as a result of normal wear-and-tear, a leak, or more serious damage.</a:t>
            </a:r>
          </a:p>
          <a:p>
            <a:pPr marL="342900" indent="-342900" algn="just" eaLnBrk="1" hangingPunct="1">
              <a:spcBef>
                <a:spcPct val="0"/>
              </a:spcBef>
              <a:buFontTx/>
              <a:buChar char="-"/>
            </a:pPr>
            <a:r>
              <a:rPr lang="en-IN" altLang="en-US" sz="2000" dirty="0"/>
              <a:t>A tyre that has lost sufficient pressure will impair the stability of the vehicle and may damage the tyre further if it is driven in this condition. </a:t>
            </a:r>
          </a:p>
          <a:p>
            <a:pPr marL="342900" indent="-342900" algn="just" eaLnBrk="1" hangingPunct="1">
              <a:spcBef>
                <a:spcPct val="0"/>
              </a:spcBef>
              <a:buFontTx/>
              <a:buChar char="-"/>
            </a:pPr>
            <a:r>
              <a:rPr lang="en-IN" altLang="en-US" sz="2000" dirty="0"/>
              <a:t>The tyre should be changed and/or repaired before it becomes completely flat.</a:t>
            </a:r>
          </a:p>
          <a:p>
            <a:pPr marL="342900" indent="-342900" algn="just" eaLnBrk="1" hangingPunct="1">
              <a:spcBef>
                <a:spcPct val="0"/>
              </a:spcBef>
              <a:buFontTx/>
              <a:buChar char="-"/>
            </a:pPr>
            <a:r>
              <a:rPr lang="en-IN" altLang="en-US" sz="2000" dirty="0"/>
              <a:t>Continuing to drive a vehicle with a flat tyre will damage the tyre beyond repair, possibly damage the rim and vehicle, and put the occupants and other vehicles in danger. </a:t>
            </a:r>
          </a:p>
          <a:p>
            <a:pPr marL="342900" indent="-342900" algn="just" eaLnBrk="1" hangingPunct="1">
              <a:spcBef>
                <a:spcPct val="0"/>
              </a:spcBef>
              <a:buFontTx/>
              <a:buChar char="-"/>
            </a:pPr>
            <a:r>
              <a:rPr lang="en-IN" altLang="en-US" sz="2000" dirty="0"/>
              <a:t>It is always beneficial to replace worn out tyres in time.</a:t>
            </a:r>
          </a:p>
          <a:p>
            <a:pPr marL="342900" indent="-342900" algn="just" eaLnBrk="1" hangingPunct="1">
              <a:spcBef>
                <a:spcPct val="0"/>
              </a:spcBef>
              <a:buFontTx/>
              <a:buChar char="-"/>
            </a:pPr>
            <a:r>
              <a:rPr lang="en-IN" altLang="en-US" sz="2000" dirty="0"/>
              <a:t>Driver should find a flat part of the FIRM road, on left side, before changing tyre as Wheel jack may slip otherwise.</a:t>
            </a:r>
          </a:p>
        </p:txBody>
      </p:sp>
      <p:sp>
        <p:nvSpPr>
          <p:cNvPr id="7" name="Rectangle 6"/>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pic>
        <p:nvPicPr>
          <p:cNvPr id="3" name="Picture 2"/>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5105400" y="4463187"/>
            <a:ext cx="3733800" cy="2244727"/>
          </a:xfrm>
          <a:prstGeom prst="rect">
            <a:avLst/>
          </a:prstGeom>
        </p:spPr>
      </p:pic>
    </p:spTree>
    <p:extLst>
      <p:ext uri="{BB962C8B-B14F-4D97-AF65-F5344CB8AC3E}">
        <p14:creationId xmlns:p14="http://schemas.microsoft.com/office/powerpoint/2010/main" val="824950130"/>
      </p:ext>
    </p:extLst>
  </p:cSld>
  <p:clrMapOvr>
    <a:masterClrMapping/>
  </p:clrMapOvr>
  <p:transition spd="med">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0091E1EB-0FAA-4025-B299-F4A84C7A28FE}" type="slidenum">
              <a:rPr lang="en-US" altLang="en-US" sz="1200" smtClean="0">
                <a:latin typeface="Times New Roman" panose="02020603050405020304" pitchFamily="18" charset="0"/>
              </a:rPr>
              <a:pPr>
                <a:spcBef>
                  <a:spcPct val="0"/>
                </a:spcBef>
                <a:buFontTx/>
                <a:buNone/>
              </a:pPr>
              <a:t>24</a:t>
            </a:fld>
            <a:endParaRPr lang="en-US" altLang="en-US" sz="1200">
              <a:latin typeface="Times New Roman" panose="02020603050405020304" pitchFamily="18" charset="0"/>
            </a:endParaRPr>
          </a:p>
        </p:txBody>
      </p:sp>
      <p:pic>
        <p:nvPicPr>
          <p:cNvPr id="111619" name="Picture 3" descr="https://upload.wikimedia.org/wikipedia/commons/thumb/9/92/Tire_bubble.jpg/170px-Tire_bubble.jpg">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447800"/>
            <a:ext cx="3789730" cy="508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extBox 5"/>
          <p:cNvSpPr txBox="1">
            <a:spLocks noChangeArrowheads="1"/>
          </p:cNvSpPr>
          <p:nvPr/>
        </p:nvSpPr>
        <p:spPr bwMode="auto">
          <a:xfrm>
            <a:off x="76200" y="1542395"/>
            <a:ext cx="42672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Tyre Bubble: </a:t>
            </a:r>
          </a:p>
          <a:p>
            <a:pPr marL="342900" indent="-342900" algn="just" eaLnBrk="1" hangingPunct="1">
              <a:spcBef>
                <a:spcPct val="0"/>
              </a:spcBef>
              <a:buFontTx/>
              <a:buChar char="-"/>
            </a:pPr>
            <a:r>
              <a:rPr lang="en-IN" altLang="en-US" sz="2000" dirty="0"/>
              <a:t>Tire bubbles, also referred to as bulges / bumps / protrusions / Vehicle bungles, occur when the sidewall of the tire has failed, resulting in a protrusion. </a:t>
            </a:r>
          </a:p>
          <a:p>
            <a:pPr marL="342900" indent="-342900" algn="just" eaLnBrk="1" hangingPunct="1">
              <a:spcBef>
                <a:spcPct val="0"/>
              </a:spcBef>
              <a:buFontTx/>
              <a:buChar char="-"/>
            </a:pPr>
            <a:r>
              <a:rPr lang="en-IN" altLang="en-US" sz="2000" dirty="0"/>
              <a:t>Causes of bubbles include having an impact at high speed, over inflation, or poor tire construction/manufacturing. </a:t>
            </a:r>
          </a:p>
          <a:p>
            <a:pPr marL="342900" indent="-342900" algn="just" eaLnBrk="1" hangingPunct="1">
              <a:spcBef>
                <a:spcPct val="0"/>
              </a:spcBef>
              <a:buFontTx/>
              <a:buChar char="-"/>
            </a:pPr>
            <a:r>
              <a:rPr lang="en-IN" altLang="en-US" sz="2000" dirty="0"/>
              <a:t>It is generally recommended to replace the tire since the probability of tire failure has increased. </a:t>
            </a:r>
            <a:endParaRPr lang="en-IN" altLang="en-US" sz="2400" dirty="0"/>
          </a:p>
        </p:txBody>
      </p:sp>
      <p:sp>
        <p:nvSpPr>
          <p:cNvPr id="6" name="Rectangle 5"/>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699733514"/>
      </p:ext>
    </p:extLst>
  </p:cSld>
  <p:clrMapOvr>
    <a:masterClrMapping/>
  </p:clrMapOvr>
  <p:transition spd="med">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8283470-8D65-44E4-A362-16B5B22B2AB9}" type="slidenum">
              <a:rPr lang="en-US" altLang="en-US" sz="1200" smtClean="0">
                <a:latin typeface="Times New Roman" panose="02020603050405020304" pitchFamily="18" charset="0"/>
              </a:rPr>
              <a:pPr>
                <a:spcBef>
                  <a:spcPct val="0"/>
                </a:spcBef>
                <a:buFontTx/>
                <a:buNone/>
              </a:pPr>
              <a:t>25</a:t>
            </a:fld>
            <a:endParaRPr lang="en-US" altLang="en-US" sz="1200">
              <a:latin typeface="Times New Roman" panose="02020603050405020304" pitchFamily="18" charset="0"/>
            </a:endParaRPr>
          </a:p>
        </p:txBody>
      </p:sp>
      <p:sp>
        <p:nvSpPr>
          <p:cNvPr id="103427" name="TextBox 3"/>
          <p:cNvSpPr txBox="1">
            <a:spLocks noChangeArrowheads="1"/>
          </p:cNvSpPr>
          <p:nvPr/>
        </p:nvSpPr>
        <p:spPr bwMode="auto">
          <a:xfrm>
            <a:off x="76200" y="1143000"/>
            <a:ext cx="8915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Importance of Tyre Rotation:</a:t>
            </a:r>
          </a:p>
          <a:p>
            <a:pPr marL="342900" indent="-342900" algn="just" eaLnBrk="1" hangingPunct="1">
              <a:spcBef>
                <a:spcPct val="0"/>
              </a:spcBef>
              <a:buFontTx/>
              <a:buChar char="-"/>
            </a:pPr>
            <a:r>
              <a:rPr lang="en-IN" altLang="en-US" sz="2000" dirty="0"/>
              <a:t>Tyre rotation is moving the tyres to different Vehicle positions, such as front-to-rear, in order to even out the wear, with the objective of extending the life of the tyre</a:t>
            </a:r>
          </a:p>
          <a:p>
            <a:pPr marL="342900" indent="-342900" algn="just" eaLnBrk="1" hangingPunct="1">
              <a:spcBef>
                <a:spcPct val="0"/>
              </a:spcBef>
              <a:buFontTx/>
              <a:buChar char="-"/>
            </a:pPr>
            <a:r>
              <a:rPr lang="en-IN" altLang="en-US" sz="2000" dirty="0"/>
              <a:t>Tires may exhibit irregular wear patterns once installed on a vehicle and partially worn.</a:t>
            </a:r>
          </a:p>
          <a:p>
            <a:pPr marL="342900" indent="-342900" algn="just" eaLnBrk="1" hangingPunct="1">
              <a:spcBef>
                <a:spcPct val="0"/>
              </a:spcBef>
              <a:buFontTx/>
              <a:buChar char="-"/>
            </a:pPr>
            <a:r>
              <a:rPr lang="en-IN" altLang="en-US" sz="2000" u="sng" dirty="0"/>
              <a:t>Front-wheel drive</a:t>
            </a:r>
            <a:r>
              <a:rPr lang="en-IN" altLang="en-US" sz="2000" dirty="0"/>
              <a:t> vehicles tend to wear the front tires at a greater rate compared to the rear tires. </a:t>
            </a:r>
          </a:p>
        </p:txBody>
      </p:sp>
      <p:pic>
        <p:nvPicPr>
          <p:cNvPr id="103429" name="Picture 2" descr="Image result for tyre rotation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877" y="3690889"/>
            <a:ext cx="5502523" cy="309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3891209952"/>
      </p:ext>
    </p:extLst>
  </p:cSld>
  <p:clrMapOvr>
    <a:masterClrMapping/>
  </p:clrMapOvr>
  <p:transition spd="med">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C431FD38-E5EB-40E6-A94E-C9B7367584FC}" type="slidenum">
              <a:rPr lang="en-US" altLang="en-US" sz="1200" smtClean="0">
                <a:latin typeface="Times New Roman" panose="02020603050405020304" pitchFamily="18" charset="0"/>
              </a:rPr>
              <a:pPr>
                <a:spcBef>
                  <a:spcPct val="0"/>
                </a:spcBef>
                <a:buFontTx/>
                <a:buNone/>
              </a:pPr>
              <a:t>26</a:t>
            </a:fld>
            <a:endParaRPr lang="en-US" altLang="en-US" sz="1200">
              <a:latin typeface="Times New Roman" panose="02020603050405020304" pitchFamily="18" charset="0"/>
            </a:endParaRPr>
          </a:p>
        </p:txBody>
      </p:sp>
      <p:sp>
        <p:nvSpPr>
          <p:cNvPr id="104451" name="TextBox 2"/>
          <p:cNvSpPr txBox="1">
            <a:spLocks noChangeArrowheads="1"/>
          </p:cNvSpPr>
          <p:nvPr/>
        </p:nvSpPr>
        <p:spPr bwMode="auto">
          <a:xfrm>
            <a:off x="228600" y="1143000"/>
            <a:ext cx="8915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Wheel Alignment:</a:t>
            </a:r>
          </a:p>
          <a:p>
            <a:pPr marL="342900" indent="-342900" algn="just" eaLnBrk="1" hangingPunct="1">
              <a:spcBef>
                <a:spcPct val="0"/>
              </a:spcBef>
              <a:buFontTx/>
              <a:buChar char="-"/>
            </a:pPr>
            <a:r>
              <a:rPr lang="en-IN" altLang="en-US" sz="2000" dirty="0"/>
              <a:t>Wheel alignment is the procedure for checking and correcting this condition through adjustment of </a:t>
            </a:r>
            <a:r>
              <a:rPr lang="en-IN" altLang="en-US" sz="2000" u="sng" dirty="0"/>
              <a:t>camber</a:t>
            </a:r>
            <a:r>
              <a:rPr lang="en-IN" altLang="en-US" sz="2000" dirty="0"/>
              <a:t>, </a:t>
            </a:r>
            <a:r>
              <a:rPr lang="en-IN" altLang="en-US" sz="2000" u="sng" dirty="0"/>
              <a:t>caster</a:t>
            </a:r>
            <a:r>
              <a:rPr lang="en-IN" altLang="en-US" sz="2000" dirty="0"/>
              <a:t> and </a:t>
            </a:r>
            <a:r>
              <a:rPr lang="en-IN" altLang="en-US" sz="2000" u="sng" dirty="0"/>
              <a:t>toe</a:t>
            </a:r>
            <a:r>
              <a:rPr lang="en-IN" altLang="en-US" sz="2000" dirty="0"/>
              <a:t> angles. </a:t>
            </a:r>
          </a:p>
          <a:p>
            <a:pPr marL="342900" indent="-342900" algn="just" eaLnBrk="1" hangingPunct="1">
              <a:spcBef>
                <a:spcPct val="0"/>
              </a:spcBef>
              <a:buFontTx/>
              <a:buChar char="-"/>
            </a:pPr>
            <a:r>
              <a:rPr lang="en-IN" altLang="en-US" sz="2000" dirty="0"/>
              <a:t>Wheel and tyre may not be perfectly aligned to the direction of travel, and therefore may exhibit irregular wear. </a:t>
            </a:r>
          </a:p>
          <a:p>
            <a:pPr marL="342900" indent="-342900" algn="just" eaLnBrk="1" hangingPunct="1">
              <a:spcBef>
                <a:spcPct val="0"/>
              </a:spcBef>
              <a:buFontTx/>
              <a:buChar char="-"/>
            </a:pPr>
            <a:r>
              <a:rPr lang="en-IN" altLang="en-US" sz="2000" dirty="0"/>
              <a:t>If the discrepancy in alignment is large, then the irregular wear will become substantial if left uncorrected.</a:t>
            </a:r>
          </a:p>
          <a:p>
            <a:pPr marL="342900" indent="-342900" algn="just" eaLnBrk="1" hangingPunct="1">
              <a:spcBef>
                <a:spcPct val="0"/>
              </a:spcBef>
              <a:buFontTx/>
              <a:buChar char="-"/>
            </a:pPr>
            <a:r>
              <a:rPr lang="en-IN" altLang="en-US" sz="2000" dirty="0"/>
              <a:t>The adjustment of the angles should be done as per the OEM specifications.</a:t>
            </a:r>
          </a:p>
        </p:txBody>
      </p:sp>
      <p:sp>
        <p:nvSpPr>
          <p:cNvPr id="104453" name="AutoShape 2"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04454" name="AutoShape 4"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04455" name="Picture 6" descr="Image result for wheel align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665461"/>
            <a:ext cx="4114800" cy="310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2478131535"/>
      </p:ext>
    </p:extLst>
  </p:cSld>
  <p:clrMapOvr>
    <a:masterClrMapping/>
  </p:clrMapOvr>
  <p:transition spd="med">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9D754A8-BDA7-4563-8F88-43CFDF19FF02}" type="slidenum">
              <a:rPr lang="en-US" altLang="en-US" sz="1200" smtClean="0">
                <a:latin typeface="Times New Roman" panose="02020603050405020304" pitchFamily="18" charset="0"/>
              </a:rPr>
              <a:pPr>
                <a:spcBef>
                  <a:spcPct val="0"/>
                </a:spcBef>
                <a:buFontTx/>
                <a:buNone/>
              </a:pPr>
              <a:t>27</a:t>
            </a:fld>
            <a:endParaRPr lang="en-US" altLang="en-US" sz="1200">
              <a:latin typeface="Times New Roman" panose="02020603050405020304" pitchFamily="18" charset="0"/>
            </a:endParaRPr>
          </a:p>
        </p:txBody>
      </p:sp>
      <p:sp>
        <p:nvSpPr>
          <p:cNvPr id="112643" name="TextBox 2"/>
          <p:cNvSpPr txBox="1">
            <a:spLocks noChangeArrowheads="1"/>
          </p:cNvSpPr>
          <p:nvPr/>
        </p:nvSpPr>
        <p:spPr bwMode="auto">
          <a:xfrm>
            <a:off x="76200" y="1257955"/>
            <a:ext cx="47244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Tyre Wear</a:t>
            </a:r>
            <a:r>
              <a:rPr lang="en-IN" altLang="en-US" sz="2000" dirty="0"/>
              <a:t>: Most common troubles occurring on account of wheels and tyres are:- </a:t>
            </a:r>
          </a:p>
          <a:p>
            <a:pPr algn="just" eaLnBrk="1" hangingPunct="1">
              <a:spcBef>
                <a:spcPct val="0"/>
              </a:spcBef>
              <a:buFontTx/>
              <a:buNone/>
            </a:pPr>
            <a:r>
              <a:rPr lang="en-IN" altLang="en-US" sz="2000" b="1" dirty="0">
                <a:solidFill>
                  <a:srgbClr val="FF0000"/>
                </a:solidFill>
              </a:rPr>
              <a:t>Side wear of tyre:</a:t>
            </a:r>
          </a:p>
          <a:p>
            <a:pPr marL="342900" indent="-342900" algn="just" eaLnBrk="1" hangingPunct="1">
              <a:spcBef>
                <a:spcPct val="0"/>
              </a:spcBef>
              <a:buFontTx/>
              <a:buChar char="-"/>
            </a:pPr>
            <a:r>
              <a:rPr lang="en-IN" altLang="en-US" sz="2000" dirty="0"/>
              <a:t>When the tyre tread wear more at the sides than at the centre, it is due to low tyre pressure or repeat high speed cornering.</a:t>
            </a:r>
            <a:endParaRPr lang="en-IN" altLang="en-US" sz="2000" b="1" dirty="0"/>
          </a:p>
          <a:p>
            <a:pPr algn="just" eaLnBrk="1" hangingPunct="1">
              <a:spcBef>
                <a:spcPct val="0"/>
              </a:spcBef>
              <a:buFontTx/>
              <a:buNone/>
            </a:pPr>
            <a:r>
              <a:rPr lang="en-IN" altLang="en-US" sz="2000" b="1" dirty="0">
                <a:solidFill>
                  <a:srgbClr val="FF0000"/>
                </a:solidFill>
              </a:rPr>
              <a:t>One side wear of tyres:</a:t>
            </a:r>
          </a:p>
          <a:p>
            <a:pPr marL="342900" indent="-342900" algn="just" eaLnBrk="1" hangingPunct="1">
              <a:spcBef>
                <a:spcPct val="0"/>
              </a:spcBef>
              <a:buFontTx/>
              <a:buChar char="-"/>
            </a:pPr>
            <a:r>
              <a:rPr lang="en-IN" altLang="en-US" sz="2000" dirty="0"/>
              <a:t>This may be due to incorrect camber angle or incorrect toe in or sagging axle on account of overloading. </a:t>
            </a:r>
          </a:p>
          <a:p>
            <a:pPr marL="342900" indent="-342900" algn="just" eaLnBrk="1" hangingPunct="1">
              <a:spcBef>
                <a:spcPct val="0"/>
              </a:spcBef>
              <a:buFontTx/>
              <a:buChar char="-"/>
            </a:pPr>
            <a:r>
              <a:rPr lang="en-IN" altLang="en-US" sz="2000" dirty="0"/>
              <a:t>Continuous running on highly cambered roads may also result in this type of wear.</a:t>
            </a:r>
          </a:p>
          <a:p>
            <a:pPr eaLnBrk="1" hangingPunct="1">
              <a:spcBef>
                <a:spcPct val="0"/>
              </a:spcBef>
              <a:buFontTx/>
              <a:buNone/>
            </a:pPr>
            <a:endParaRPr lang="en-IN" altLang="en-US" sz="2400" dirty="0">
              <a:latin typeface="Times New Roman" panose="02020603050405020304" pitchFamily="18" charset="0"/>
            </a:endParaRPr>
          </a:p>
        </p:txBody>
      </p:sp>
      <p:sp>
        <p:nvSpPr>
          <p:cNvPr id="112645" name="AutoShape 6" descr="Image result for SIDE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2646" name="AutoShape 8" descr="Image result for SIDE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2647" name="AutoShape 10" descr="Image result for SIDE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2648" name="AutoShape 12" descr="Image result for SIDE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12649" name="Picture 14" descr="Image result for SIDE WEAR TYR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333999" y="1371600"/>
            <a:ext cx="3759199"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2073905260"/>
      </p:ext>
    </p:extLst>
  </p:cSld>
  <p:clrMapOvr>
    <a:masterClrMapping/>
  </p:clrMapOvr>
  <p:transition spd="med">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FCE962F-C04D-4AFE-8F20-55CD1B3713F6}" type="slidenum">
              <a:rPr lang="en-US" altLang="en-US" sz="1200" smtClean="0">
                <a:latin typeface="Times New Roman" panose="02020603050405020304" pitchFamily="18" charset="0"/>
              </a:rPr>
              <a:pPr>
                <a:spcBef>
                  <a:spcPct val="0"/>
                </a:spcBef>
                <a:buFontTx/>
                <a:buNone/>
              </a:pPr>
              <a:t>28</a:t>
            </a:fld>
            <a:endParaRPr lang="en-US" altLang="en-US" sz="1200">
              <a:latin typeface="Times New Roman" panose="02020603050405020304" pitchFamily="18" charset="0"/>
            </a:endParaRPr>
          </a:p>
        </p:txBody>
      </p:sp>
      <p:sp>
        <p:nvSpPr>
          <p:cNvPr id="113667" name="TextBox 2"/>
          <p:cNvSpPr txBox="1">
            <a:spLocks noChangeArrowheads="1"/>
          </p:cNvSpPr>
          <p:nvPr/>
        </p:nvSpPr>
        <p:spPr bwMode="auto">
          <a:xfrm>
            <a:off x="76200" y="1548348"/>
            <a:ext cx="35052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Centre wear of tyre tread:</a:t>
            </a:r>
          </a:p>
          <a:p>
            <a:pPr marL="342900" indent="-342900" algn="just" eaLnBrk="1" hangingPunct="1">
              <a:spcBef>
                <a:spcPct val="0"/>
              </a:spcBef>
              <a:buFontTx/>
              <a:buChar char="-"/>
            </a:pPr>
            <a:r>
              <a:rPr lang="en-IN" altLang="en-US" sz="2000" dirty="0"/>
              <a:t>The reason for this is the high tyre pressure.</a:t>
            </a:r>
          </a:p>
          <a:p>
            <a:pPr algn="just" eaLnBrk="1" hangingPunct="1">
              <a:spcBef>
                <a:spcPct val="0"/>
              </a:spcBef>
              <a:buNone/>
            </a:pPr>
            <a:r>
              <a:rPr lang="en-IN" altLang="en-US" sz="2000" b="1" dirty="0">
                <a:solidFill>
                  <a:srgbClr val="FF0000"/>
                </a:solidFill>
              </a:rPr>
              <a:t>Uneven tyre wear:</a:t>
            </a:r>
          </a:p>
          <a:p>
            <a:pPr marL="342900" indent="-342900" algn="just" eaLnBrk="1" hangingPunct="1">
              <a:spcBef>
                <a:spcPct val="0"/>
              </a:spcBef>
              <a:buFontTx/>
              <a:buChar char="-"/>
            </a:pPr>
            <a:r>
              <a:rPr lang="en-IN" altLang="en-US" sz="2000" dirty="0"/>
              <a:t>This is due to buckled wheel or the tyre and wheel assembly being out of balance. </a:t>
            </a:r>
          </a:p>
          <a:p>
            <a:pPr marL="342900" indent="-342900" algn="just" eaLnBrk="1" hangingPunct="1">
              <a:spcBef>
                <a:spcPct val="0"/>
              </a:spcBef>
              <a:buFontTx/>
              <a:buChar char="-"/>
            </a:pPr>
            <a:r>
              <a:rPr lang="en-IN" altLang="en-US" sz="2000" dirty="0"/>
              <a:t>Sudden acceleration and braking also result in this type of wear.</a:t>
            </a:r>
          </a:p>
          <a:p>
            <a:pPr algn="just" eaLnBrk="1" hangingPunct="1">
              <a:spcBef>
                <a:spcPct val="0"/>
              </a:spcBef>
              <a:buFontTx/>
              <a:buNone/>
            </a:pPr>
            <a:endParaRPr lang="en-IN" altLang="en-US" sz="2000" dirty="0"/>
          </a:p>
        </p:txBody>
      </p:sp>
      <p:sp>
        <p:nvSpPr>
          <p:cNvPr id="113669" name="AutoShape 6" descr="Image result for CENTER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3670" name="AutoShape 8" descr="Image result for CENTER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3671" name="AutoShape 10" descr="Image result for CENTER WEAR TY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13672" name="Picture 12" descr="Image result for CENTER WEAR TYR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763809" y="1219200"/>
            <a:ext cx="2332191" cy="246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3" name="Picture 14" descr="Image result for uneven tyre wea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5537081" y="3779837"/>
            <a:ext cx="361625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519753475"/>
      </p:ext>
    </p:extLst>
  </p:cSld>
  <p:clrMapOvr>
    <a:masterClrMapping/>
  </p:clrMapOvr>
  <p:transition spd="med">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BBF97B8-1E7E-4FAC-AD58-426A7AAF9625}" type="slidenum">
              <a:rPr lang="en-US" altLang="en-US" sz="1200" smtClean="0">
                <a:latin typeface="Times New Roman" panose="02020603050405020304" pitchFamily="18" charset="0"/>
              </a:rPr>
              <a:pPr>
                <a:spcBef>
                  <a:spcPct val="0"/>
                </a:spcBef>
                <a:buFontTx/>
                <a:buNone/>
              </a:pPr>
              <a:t>29</a:t>
            </a:fld>
            <a:endParaRPr lang="en-US" altLang="en-US" sz="1200">
              <a:latin typeface="Times New Roman" panose="02020603050405020304" pitchFamily="18" charset="0"/>
            </a:endParaRPr>
          </a:p>
        </p:txBody>
      </p:sp>
      <p:sp>
        <p:nvSpPr>
          <p:cNvPr id="114691" name="TextBox 2"/>
          <p:cNvSpPr txBox="1">
            <a:spLocks noChangeArrowheads="1"/>
          </p:cNvSpPr>
          <p:nvPr/>
        </p:nvSpPr>
        <p:spPr bwMode="auto">
          <a:xfrm>
            <a:off x="76200" y="1143000"/>
            <a:ext cx="35814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Uniform rapid wear:</a:t>
            </a:r>
          </a:p>
          <a:p>
            <a:pPr marL="342900" indent="-342900" algn="just" eaLnBrk="1" hangingPunct="1">
              <a:spcBef>
                <a:spcPct val="0"/>
              </a:spcBef>
              <a:buFontTx/>
              <a:buChar char="-"/>
            </a:pPr>
            <a:r>
              <a:rPr lang="en-IN" altLang="en-US" sz="2000" dirty="0"/>
              <a:t>Driving on rough roads or fast driving are the cause of the uniform but rapid wear. </a:t>
            </a:r>
          </a:p>
          <a:p>
            <a:pPr marL="342900" indent="-342900" algn="just" eaLnBrk="1" hangingPunct="1">
              <a:spcBef>
                <a:spcPct val="0"/>
              </a:spcBef>
              <a:buFontTx/>
              <a:buChar char="-"/>
            </a:pPr>
            <a:r>
              <a:rPr lang="en-IN" altLang="en-US" sz="2000" dirty="0"/>
              <a:t>It is estimated that wear of tyre at a speed of 80 </a:t>
            </a:r>
            <a:r>
              <a:rPr lang="en-IN" altLang="en-US" sz="2000" dirty="0" err="1"/>
              <a:t>kph</a:t>
            </a:r>
            <a:r>
              <a:rPr lang="en-IN" altLang="en-US" sz="2000" dirty="0"/>
              <a:t> Is approximately twice than at a speed of 50 </a:t>
            </a:r>
            <a:r>
              <a:rPr lang="en-IN" altLang="en-US" sz="2000" dirty="0" err="1"/>
              <a:t>kph</a:t>
            </a:r>
            <a:r>
              <a:rPr lang="en-IN" altLang="en-US" sz="2000" dirty="0"/>
              <a:t>.</a:t>
            </a:r>
            <a:endParaRPr lang="en-IN" altLang="en-US" sz="2000" b="1" dirty="0"/>
          </a:p>
          <a:p>
            <a:pPr algn="just" eaLnBrk="1" hangingPunct="1">
              <a:spcBef>
                <a:spcPct val="0"/>
              </a:spcBef>
              <a:buFontTx/>
              <a:buNone/>
            </a:pPr>
            <a:r>
              <a:rPr lang="en-IN" altLang="en-US" sz="2000" b="1" dirty="0">
                <a:solidFill>
                  <a:srgbClr val="FF0000"/>
                </a:solidFill>
              </a:rPr>
              <a:t>Tread or ply separation:</a:t>
            </a:r>
          </a:p>
          <a:p>
            <a:pPr marL="342900" indent="-342900" algn="just" eaLnBrk="1" hangingPunct="1">
              <a:spcBef>
                <a:spcPct val="0"/>
              </a:spcBef>
              <a:buFontTx/>
              <a:buChar char="-"/>
            </a:pPr>
            <a:r>
              <a:rPr lang="en-IN" altLang="en-US" sz="2000" dirty="0"/>
              <a:t>This may be caused by overloading, excessive or insufficient air pressure, high speed or impact. </a:t>
            </a:r>
          </a:p>
          <a:p>
            <a:pPr marL="342900" indent="-342900" algn="just" eaLnBrk="1" hangingPunct="1">
              <a:spcBef>
                <a:spcPct val="0"/>
              </a:spcBef>
              <a:buFontTx/>
              <a:buChar char="-"/>
            </a:pPr>
            <a:r>
              <a:rPr lang="en-IN" altLang="en-US" sz="2000" dirty="0"/>
              <a:t>Small trade cuts when neglected may also lead to this trouble.</a:t>
            </a:r>
          </a:p>
        </p:txBody>
      </p:sp>
      <p:sp>
        <p:nvSpPr>
          <p:cNvPr id="114693" name="AutoShape 2" descr="Image result for TREAD OR PLY SEPARATION"/>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dirty="0">
              <a:latin typeface="Times New Roman" panose="02020603050405020304" pitchFamily="18" charset="0"/>
            </a:endParaRPr>
          </a:p>
        </p:txBody>
      </p:sp>
      <p:pic>
        <p:nvPicPr>
          <p:cNvPr id="114694" name="Picture 4" descr="Image result for TREAD OR PLY SEPARATION"/>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562600" y="4114800"/>
            <a:ext cx="25781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pic>
        <p:nvPicPr>
          <p:cNvPr id="3" name="Picture 2"/>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4648200" y="1219200"/>
            <a:ext cx="4038600" cy="2895600"/>
          </a:xfrm>
          <a:prstGeom prst="rect">
            <a:avLst/>
          </a:prstGeom>
        </p:spPr>
      </p:pic>
    </p:spTree>
    <p:extLst>
      <p:ext uri="{BB962C8B-B14F-4D97-AF65-F5344CB8AC3E}">
        <p14:creationId xmlns:p14="http://schemas.microsoft.com/office/powerpoint/2010/main" val="429050193"/>
      </p:ext>
    </p:extLst>
  </p:cSld>
  <p:clrMapOvr>
    <a:masterClrMapping/>
  </p:clrMapOvr>
  <p:transition spd="med">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B514968D-7E7F-45E7-A7C1-36D9D4B9AAD9}" type="slidenum">
              <a:rPr lang="en-US" altLang="en-US" sz="1200" smtClean="0">
                <a:latin typeface="Times New Roman" panose="02020603050405020304" pitchFamily="18" charset="0"/>
              </a:rPr>
              <a:pPr>
                <a:spcBef>
                  <a:spcPct val="0"/>
                </a:spcBef>
                <a:buFontTx/>
                <a:buNone/>
              </a:pPr>
              <a:t>3</a:t>
            </a:fld>
            <a:endParaRPr lang="en-US" altLang="en-US" sz="1200" dirty="0">
              <a:latin typeface="Times New Roman" panose="02020603050405020304" pitchFamily="18" charset="0"/>
            </a:endParaRPr>
          </a:p>
        </p:txBody>
      </p:sp>
      <p:sp>
        <p:nvSpPr>
          <p:cNvPr id="3" name="TextBox 2">
            <a:extLst>
              <a:ext uri="{FF2B5EF4-FFF2-40B4-BE49-F238E27FC236}">
                <a16:creationId xmlns:a16="http://schemas.microsoft.com/office/drawing/2014/main" id="{6D0FB5C7-1409-4D3D-8A3F-B7DAC60DF08F}"/>
              </a:ext>
            </a:extLst>
          </p:cNvPr>
          <p:cNvSpPr txBox="1"/>
          <p:nvPr/>
        </p:nvSpPr>
        <p:spPr>
          <a:xfrm>
            <a:off x="76200" y="1143000"/>
            <a:ext cx="8763000" cy="5324535"/>
          </a:xfrm>
          <a:prstGeom prst="rect">
            <a:avLst/>
          </a:prstGeom>
          <a:noFill/>
        </p:spPr>
        <p:txBody>
          <a:bodyPr wrap="square">
            <a:spAutoFit/>
          </a:bodyPr>
          <a:lstStyle/>
          <a:p>
            <a:pPr algn="just" eaLnBrk="1" hangingPunct="1">
              <a:defRPr/>
            </a:pPr>
            <a:r>
              <a:rPr lang="en-IN" altLang="en-US" sz="2000" b="1" dirty="0">
                <a:solidFill>
                  <a:srgbClr val="FF0000"/>
                </a:solidFill>
                <a:latin typeface="Calibri" panose="020F0502020204030204" pitchFamily="34" charset="0"/>
              </a:rPr>
              <a:t>Scheduling</a:t>
            </a:r>
            <a:endParaRPr lang="en-IN" altLang="en-US" sz="2000" dirty="0">
              <a:solidFill>
                <a:srgbClr val="FF0000"/>
              </a:solidFill>
              <a:latin typeface="Calibri" panose="020F0502020204030204" pitchFamily="34" charset="0"/>
            </a:endParaRPr>
          </a:p>
          <a:p>
            <a:pPr marL="342900" indent="-342900" algn="just" eaLnBrk="1" hangingPunct="1">
              <a:buFontTx/>
              <a:buChar char="-"/>
              <a:defRPr/>
            </a:pPr>
            <a:r>
              <a:rPr lang="en-IN" sz="2000" dirty="0">
                <a:latin typeface="Calibri" panose="020F0502020204030204" pitchFamily="34" charset="0"/>
              </a:rPr>
              <a:t>The actual schedule of Vehicle maintenance varies, depending on the year, make, and model of a Vehicle, its driving conditions and driver behaviour. </a:t>
            </a:r>
          </a:p>
          <a:p>
            <a:pPr marL="342900" indent="-342900" algn="just" eaLnBrk="1" hangingPunct="1">
              <a:buFontTx/>
              <a:buChar char="-"/>
              <a:defRPr/>
            </a:pPr>
            <a:r>
              <a:rPr lang="en-IN" sz="2000" dirty="0">
                <a:latin typeface="Calibri" panose="020F0502020204030204" pitchFamily="34" charset="0"/>
              </a:rPr>
              <a:t>Vehicle makers recommend the so-called extreme or the ideal service schedule based on impact parameters such as:</a:t>
            </a:r>
          </a:p>
          <a:p>
            <a:pPr marL="457200" indent="-457200" algn="just" eaLnBrk="1" hangingPunct="1">
              <a:buFont typeface="+mj-lt"/>
              <a:buAutoNum type="alphaLcParenR"/>
              <a:defRPr/>
            </a:pPr>
            <a:r>
              <a:rPr lang="en-IN" sz="2000" dirty="0">
                <a:latin typeface="Calibri" panose="020F0502020204030204" pitchFamily="34" charset="0"/>
              </a:rPr>
              <a:t>Number of trips and distance travelled per trip per day</a:t>
            </a:r>
          </a:p>
          <a:p>
            <a:pPr marL="457200" indent="-457200" algn="just" eaLnBrk="1" hangingPunct="1">
              <a:buFont typeface="+mj-lt"/>
              <a:buAutoNum type="alphaLcParenR"/>
              <a:defRPr/>
            </a:pPr>
            <a:endParaRPr lang="en-IN" sz="2000" dirty="0">
              <a:latin typeface="Calibri" panose="020F0502020204030204" pitchFamily="34" charset="0"/>
            </a:endParaRPr>
          </a:p>
          <a:p>
            <a:pPr marL="457200" indent="-457200" algn="just" eaLnBrk="1" hangingPunct="1">
              <a:buFont typeface="+mj-lt"/>
              <a:buAutoNum type="alphaLcParenR"/>
              <a:defRPr/>
            </a:pPr>
            <a:r>
              <a:rPr lang="en-IN" sz="2000" dirty="0">
                <a:latin typeface="Calibri" panose="020F0502020204030204" pitchFamily="34" charset="0"/>
              </a:rPr>
              <a:t>Extreme hot or cold climate conditions</a:t>
            </a:r>
          </a:p>
          <a:p>
            <a:pPr marL="457200" indent="-457200" algn="just" eaLnBrk="1" hangingPunct="1">
              <a:buFont typeface="+mj-lt"/>
              <a:buAutoNum type="alphaLcParenR"/>
              <a:defRPr/>
            </a:pPr>
            <a:endParaRPr lang="en-IN" sz="2000" dirty="0">
              <a:latin typeface="Calibri" panose="020F0502020204030204" pitchFamily="34" charset="0"/>
            </a:endParaRPr>
          </a:p>
          <a:p>
            <a:pPr marL="457200" indent="-457200" algn="just" eaLnBrk="1" hangingPunct="1">
              <a:buFont typeface="+mj-lt"/>
              <a:buAutoNum type="alphaLcParenR"/>
              <a:defRPr/>
            </a:pPr>
            <a:r>
              <a:rPr lang="en-IN" sz="2000" dirty="0">
                <a:latin typeface="Calibri" panose="020F0502020204030204" pitchFamily="34" charset="0"/>
              </a:rPr>
              <a:t>Mountainous, dusty or de-iced roads</a:t>
            </a:r>
          </a:p>
          <a:p>
            <a:pPr marL="457200" indent="-457200" algn="just" eaLnBrk="1" hangingPunct="1">
              <a:buFont typeface="+mj-lt"/>
              <a:buAutoNum type="alphaLcParenR"/>
              <a:defRPr/>
            </a:pPr>
            <a:endParaRPr lang="en-IN" sz="2000" dirty="0">
              <a:latin typeface="Calibri" panose="020F0502020204030204" pitchFamily="34" charset="0"/>
            </a:endParaRPr>
          </a:p>
          <a:p>
            <a:pPr marL="457200" indent="-457200" algn="just" eaLnBrk="1" hangingPunct="1">
              <a:buFont typeface="+mj-lt"/>
              <a:buAutoNum type="alphaLcParenR"/>
              <a:defRPr/>
            </a:pPr>
            <a:r>
              <a:rPr lang="en-IN" sz="2000" dirty="0">
                <a:latin typeface="Calibri" panose="020F0502020204030204" pitchFamily="34" charset="0"/>
              </a:rPr>
              <a:t>Heavy stop-and-go vs. long-distance cruising</a:t>
            </a:r>
          </a:p>
          <a:p>
            <a:pPr marL="457200" indent="-457200" algn="just" eaLnBrk="1" hangingPunct="1">
              <a:buFont typeface="+mj-lt"/>
              <a:buAutoNum type="alphaLcParenR"/>
              <a:defRPr/>
            </a:pPr>
            <a:endParaRPr lang="en-IN" sz="2000" dirty="0">
              <a:latin typeface="Calibri" panose="020F0502020204030204" pitchFamily="34" charset="0"/>
            </a:endParaRPr>
          </a:p>
          <a:p>
            <a:pPr marL="457200" indent="-457200" algn="just" eaLnBrk="1" hangingPunct="1">
              <a:buFont typeface="+mj-lt"/>
              <a:buAutoNum type="alphaLcParenR"/>
              <a:defRPr/>
            </a:pPr>
            <a:r>
              <a:rPr lang="en-IN" sz="2000" dirty="0">
                <a:latin typeface="Calibri" panose="020F0502020204030204" pitchFamily="34" charset="0"/>
              </a:rPr>
              <a:t>Towing a trailer or other heavy load</a:t>
            </a:r>
          </a:p>
          <a:p>
            <a:pPr algn="just" eaLnBrk="1" hangingPunct="1">
              <a:defRPr/>
            </a:pPr>
            <a:endParaRPr lang="en-IN" sz="2000" dirty="0">
              <a:latin typeface="Calibri" panose="020F0502020204030204" pitchFamily="34" charset="0"/>
            </a:endParaRPr>
          </a:p>
          <a:p>
            <a:pPr algn="just" eaLnBrk="1" hangingPunct="1">
              <a:defRPr/>
            </a:pPr>
            <a:r>
              <a:rPr lang="en-IN" sz="2000" dirty="0">
                <a:latin typeface="Calibri" panose="020F0502020204030204" pitchFamily="34" charset="0"/>
              </a:rPr>
              <a:t>They base it on the driving conditions and behaviour of the Vehicle owner or driver.</a:t>
            </a:r>
          </a:p>
        </p:txBody>
      </p:sp>
      <p:sp>
        <p:nvSpPr>
          <p:cNvPr id="5" name="TextBox 3"/>
          <p:cNvSpPr txBox="1">
            <a:spLocks noChangeArrowheads="1"/>
          </p:cNvSpPr>
          <p:nvPr/>
        </p:nvSpPr>
        <p:spPr bwMode="auto">
          <a:xfrm>
            <a:off x="381000" y="376238"/>
            <a:ext cx="4876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Vehicle Maintenance</a:t>
            </a:r>
          </a:p>
        </p:txBody>
      </p:sp>
    </p:spTree>
    <p:extLst>
      <p:ext uri="{BB962C8B-B14F-4D97-AF65-F5344CB8AC3E}">
        <p14:creationId xmlns:p14="http://schemas.microsoft.com/office/powerpoint/2010/main" val="4108081704"/>
      </p:ext>
    </p:extLst>
  </p:cSld>
  <p:clrMapOvr>
    <a:masterClrMapping/>
  </p:clrMapOvr>
  <p:transition spd="med">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96A558DD-0D41-4BB9-B985-8C00D918ABF3}" type="slidenum">
              <a:rPr lang="en-US" altLang="en-US" sz="1200" smtClean="0">
                <a:latin typeface="Times New Roman" panose="02020603050405020304" pitchFamily="18" charset="0"/>
              </a:rPr>
              <a:pPr>
                <a:spcBef>
                  <a:spcPct val="0"/>
                </a:spcBef>
                <a:buFontTx/>
                <a:buNone/>
              </a:pPr>
              <a:t>30</a:t>
            </a:fld>
            <a:endParaRPr lang="en-US" altLang="en-US" sz="1200">
              <a:latin typeface="Times New Roman" panose="02020603050405020304" pitchFamily="18" charset="0"/>
            </a:endParaRPr>
          </a:p>
        </p:txBody>
      </p:sp>
      <p:sp>
        <p:nvSpPr>
          <p:cNvPr id="115715" name="TextBox 2"/>
          <p:cNvSpPr txBox="1">
            <a:spLocks noChangeArrowheads="1"/>
          </p:cNvSpPr>
          <p:nvPr/>
        </p:nvSpPr>
        <p:spPr bwMode="auto">
          <a:xfrm>
            <a:off x="76200" y="1295400"/>
            <a:ext cx="52578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Rapid wear with feathered edge on the tread:</a:t>
            </a:r>
          </a:p>
          <a:p>
            <a:pPr marL="342900" indent="-342900" algn="just" eaLnBrk="1" hangingPunct="1">
              <a:spcBef>
                <a:spcPct val="0"/>
              </a:spcBef>
              <a:buFontTx/>
              <a:buChar char="-"/>
            </a:pPr>
            <a:r>
              <a:rPr lang="en-IN" altLang="en-US" sz="2000" dirty="0"/>
              <a:t>This type of wear may be detected by placing finger on the tread and moving slowly in the cross direction, first on one side and then on the other side. </a:t>
            </a:r>
          </a:p>
          <a:p>
            <a:pPr marL="342900" indent="-342900" algn="just" eaLnBrk="1" hangingPunct="1">
              <a:spcBef>
                <a:spcPct val="0"/>
              </a:spcBef>
              <a:buFontTx/>
              <a:buChar char="-"/>
            </a:pPr>
            <a:r>
              <a:rPr lang="en-IN" altLang="en-US" sz="2000" dirty="0"/>
              <a:t>This mean the tyre has also been skidding. This may be due to incorrect alignment. </a:t>
            </a:r>
          </a:p>
          <a:p>
            <a:pPr marL="342900" indent="-342900" algn="just" eaLnBrk="1" hangingPunct="1">
              <a:spcBef>
                <a:spcPct val="0"/>
              </a:spcBef>
              <a:buFontTx/>
              <a:buChar char="-"/>
            </a:pPr>
            <a:r>
              <a:rPr lang="en-IN" altLang="en-US" sz="2000" dirty="0"/>
              <a:t>On rear axle this may be due to on misalignment of chassis and displacement of axle.</a:t>
            </a:r>
          </a:p>
          <a:p>
            <a:pPr algn="just" eaLnBrk="1" hangingPunct="1">
              <a:spcBef>
                <a:spcPct val="0"/>
              </a:spcBef>
              <a:buFontTx/>
              <a:buNone/>
            </a:pPr>
            <a:r>
              <a:rPr lang="en-IN" altLang="en-US" sz="2000" b="1" dirty="0">
                <a:solidFill>
                  <a:srgbClr val="FF0000"/>
                </a:solidFill>
              </a:rPr>
              <a:t>Tread cracking:</a:t>
            </a:r>
          </a:p>
          <a:p>
            <a:pPr marL="342900" indent="-342900" algn="just" eaLnBrk="1" hangingPunct="1">
              <a:spcBef>
                <a:spcPct val="0"/>
              </a:spcBef>
              <a:buFontTx/>
              <a:buChar char="-"/>
            </a:pPr>
            <a:r>
              <a:rPr lang="en-IN" altLang="en-US" sz="2000" dirty="0"/>
              <a:t>This is due to overloading, over inflation or under inflation.</a:t>
            </a:r>
            <a:endParaRPr lang="en-IN" altLang="en-US" sz="2000" b="1" dirty="0"/>
          </a:p>
        </p:txBody>
      </p:sp>
      <p:pic>
        <p:nvPicPr>
          <p:cNvPr id="115717" name="Picture 5" descr="Image result for FEATHERED EDGE ON TREAD"/>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172200" y="1296987"/>
            <a:ext cx="2238375"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AutoShape 7" descr="Image result for TREAD CRAC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15719" name="AutoShape 9" descr="Image result for TREAD CRAC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15720" name="Picture 11" descr="Image result for TREAD CRACK"/>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019800" y="4116387"/>
            <a:ext cx="2640012"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09600" y="304800"/>
            <a:ext cx="3252236" cy="584775"/>
          </a:xfrm>
          <a:prstGeom prst="rect">
            <a:avLst/>
          </a:prstGeom>
        </p:spPr>
        <p:txBody>
          <a:bodyPr wrap="none">
            <a:spAutoFit/>
          </a:bodyPr>
          <a:lstStyle/>
          <a:p>
            <a:pPr algn="ctr"/>
            <a:r>
              <a:rPr lang="en-US" sz="3200" b="1" dirty="0" err="1">
                <a:solidFill>
                  <a:srgbClr val="FF0000"/>
                </a:solidFill>
                <a:latin typeface="Calibri" panose="020F0502020204030204" pitchFamily="34" charset="0"/>
              </a:rPr>
              <a:t>Tyre</a:t>
            </a:r>
            <a:r>
              <a:rPr lang="en-US" sz="3200" b="1" dirty="0">
                <a:solidFill>
                  <a:srgbClr val="FF0000"/>
                </a:solidFill>
                <a:latin typeface="Calibri" panose="020F0502020204030204" pitchFamily="34" charset="0"/>
              </a:rPr>
              <a:t> Maintenance</a:t>
            </a:r>
          </a:p>
        </p:txBody>
      </p:sp>
    </p:spTree>
    <p:extLst>
      <p:ext uri="{BB962C8B-B14F-4D97-AF65-F5344CB8AC3E}">
        <p14:creationId xmlns:p14="http://schemas.microsoft.com/office/powerpoint/2010/main" val="2672202231"/>
      </p:ext>
    </p:extLst>
  </p:cSld>
  <p:clrMapOvr>
    <a:masterClrMapping/>
  </p:clrMapOvr>
  <p:transition spd="med">
    <p:wedg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02A2C84E-25CA-4F75-BB88-455D97C1EF46}" type="slidenum">
              <a:rPr lang="en-US" altLang="en-US" sz="1200" smtClean="0">
                <a:latin typeface="Times New Roman" panose="02020603050405020304" pitchFamily="18" charset="0"/>
              </a:rPr>
              <a:pPr>
                <a:spcBef>
                  <a:spcPct val="0"/>
                </a:spcBef>
                <a:buFontTx/>
                <a:buNone/>
              </a:pPr>
              <a:t>31</a:t>
            </a:fld>
            <a:endParaRPr lang="en-US" altLang="en-US" sz="1200">
              <a:latin typeface="Times New Roman" panose="02020603050405020304" pitchFamily="18" charset="0"/>
            </a:endParaRPr>
          </a:p>
        </p:txBody>
      </p:sp>
      <p:sp>
        <p:nvSpPr>
          <p:cNvPr id="105475" name="TextBox 2"/>
          <p:cNvSpPr txBox="1">
            <a:spLocks noChangeArrowheads="1"/>
          </p:cNvSpPr>
          <p:nvPr/>
        </p:nvSpPr>
        <p:spPr bwMode="auto">
          <a:xfrm>
            <a:off x="228600" y="1143000"/>
            <a:ext cx="8686800"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dirty="0">
                <a:latin typeface="Times New Roman" panose="02020603050405020304" pitchFamily="18" charset="0"/>
              </a:rPr>
              <a:t>Tires that are fully worn can be re-manufactured to replace the worn tread. </a:t>
            </a: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r>
              <a:rPr lang="en-IN" altLang="en-US" sz="2000" dirty="0">
                <a:latin typeface="Times New Roman" panose="02020603050405020304" pitchFamily="18" charset="0"/>
              </a:rPr>
              <a:t>This is known as </a:t>
            </a:r>
            <a:r>
              <a:rPr lang="en-IN" altLang="en-US" sz="2000" dirty="0" err="1">
                <a:latin typeface="Times New Roman" panose="02020603050405020304" pitchFamily="18" charset="0"/>
              </a:rPr>
              <a:t>retreading</a:t>
            </a:r>
            <a:r>
              <a:rPr lang="en-IN" altLang="en-US" sz="2000" dirty="0">
                <a:latin typeface="Times New Roman" panose="02020603050405020304" pitchFamily="18" charset="0"/>
              </a:rPr>
              <a:t> or recapping, a process of buffing away the worn tread and applying a new tread.</a:t>
            </a:r>
            <a:endParaRPr lang="en-IN" altLang="en-US" sz="2000" u="sng" baseline="30000" dirty="0">
              <a:latin typeface="Times New Roman" panose="02020603050405020304" pitchFamily="18" charset="0"/>
            </a:endParaRPr>
          </a:p>
          <a:p>
            <a:pPr algn="just" eaLnBrk="1" hangingPunct="1">
              <a:spcBef>
                <a:spcPct val="0"/>
              </a:spcBef>
              <a:buFontTx/>
              <a:buNone/>
            </a:pPr>
            <a:endParaRPr lang="en-IN" altLang="en-US" sz="2000" u="sng" baseline="30000" dirty="0">
              <a:latin typeface="Times New Roman" panose="02020603050405020304" pitchFamily="18" charset="0"/>
            </a:endParaRPr>
          </a:p>
          <a:p>
            <a:pPr algn="just" eaLnBrk="1" hangingPunct="1">
              <a:spcBef>
                <a:spcPct val="0"/>
              </a:spcBef>
              <a:buFontTx/>
              <a:buNone/>
            </a:pPr>
            <a:r>
              <a:rPr lang="en-IN" altLang="en-US" sz="2000" dirty="0" err="1">
                <a:latin typeface="Times New Roman" panose="02020603050405020304" pitchFamily="18" charset="0"/>
              </a:rPr>
              <a:t>Retreading</a:t>
            </a:r>
            <a:r>
              <a:rPr lang="en-IN" altLang="en-US" sz="2000" dirty="0">
                <a:latin typeface="Times New Roman" panose="02020603050405020304" pitchFamily="18" charset="0"/>
              </a:rPr>
              <a:t> is economical for truck tires because the cost of replacing the tread is less than the price of a new tire. </a:t>
            </a: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r>
              <a:rPr lang="en-IN" altLang="en-US" sz="2000" dirty="0" err="1">
                <a:latin typeface="Times New Roman" panose="02020603050405020304" pitchFamily="18" charset="0"/>
              </a:rPr>
              <a:t>Retreading</a:t>
            </a:r>
            <a:r>
              <a:rPr lang="en-IN" altLang="en-US" sz="2000" dirty="0">
                <a:latin typeface="Times New Roman" panose="02020603050405020304" pitchFamily="18" charset="0"/>
              </a:rPr>
              <a:t> passenger tires is less economical because the cost of </a:t>
            </a:r>
            <a:r>
              <a:rPr lang="en-IN" altLang="en-US" sz="2000" dirty="0" err="1">
                <a:latin typeface="Times New Roman" panose="02020603050405020304" pitchFamily="18" charset="0"/>
              </a:rPr>
              <a:t>retreading</a:t>
            </a:r>
            <a:r>
              <a:rPr lang="en-IN" altLang="en-US" sz="2000" dirty="0">
                <a:latin typeface="Times New Roman" panose="02020603050405020304" pitchFamily="18" charset="0"/>
              </a:rPr>
              <a:t> is high compared to the price of new cheap tires, but favourable compared to high-end brands.</a:t>
            </a:r>
          </a:p>
          <a:p>
            <a:pPr eaLnBrk="1" hangingPunct="1">
              <a:spcBef>
                <a:spcPct val="0"/>
              </a:spcBef>
              <a:buFontTx/>
              <a:buNone/>
            </a:pPr>
            <a:endParaRPr lang="en-IN" altLang="en-US" sz="2400" dirty="0">
              <a:latin typeface="Times New Roman" panose="02020603050405020304" pitchFamily="18" charset="0"/>
            </a:endParaRPr>
          </a:p>
        </p:txBody>
      </p:sp>
      <p:sp>
        <p:nvSpPr>
          <p:cNvPr id="105476" name="TextBox 3"/>
          <p:cNvSpPr txBox="1">
            <a:spLocks noChangeArrowheads="1"/>
          </p:cNvSpPr>
          <p:nvPr/>
        </p:nvSpPr>
        <p:spPr bwMode="auto">
          <a:xfrm>
            <a:off x="342900" y="565151"/>
            <a:ext cx="480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800" b="1" dirty="0">
                <a:solidFill>
                  <a:srgbClr val="3261F6"/>
                </a:solidFill>
                <a:latin typeface="Times New Roman" panose="02020603050405020304" pitchFamily="18" charset="0"/>
              </a:rPr>
              <a:t>RETREADING PROCESS</a:t>
            </a:r>
          </a:p>
        </p:txBody>
      </p:sp>
      <p:sp>
        <p:nvSpPr>
          <p:cNvPr id="105477" name="AutoShape 2" descr="Image result for retread"/>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05478" name="AutoShape 4" descr="Image result for retread"/>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05479" name="Picture 6" descr="Image result for retread"/>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259013" y="1585913"/>
            <a:ext cx="475138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544452"/>
      </p:ext>
    </p:extLst>
  </p:cSld>
  <p:clrMapOvr>
    <a:masterClrMapping/>
  </p:clrMapOvr>
  <p:transition spd="med">
    <p:wedg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CA80E695-F312-4E2B-8C69-B790EB889A0A}" type="slidenum">
              <a:rPr lang="en-US" altLang="en-US" sz="1200" smtClean="0">
                <a:latin typeface="Times New Roman" panose="02020603050405020304" pitchFamily="18" charset="0"/>
              </a:rPr>
              <a:pPr>
                <a:spcBef>
                  <a:spcPct val="0"/>
                </a:spcBef>
                <a:buFontTx/>
                <a:buNone/>
              </a:pPr>
              <a:t>32</a:t>
            </a:fld>
            <a:endParaRPr lang="en-US" altLang="en-US" sz="1200">
              <a:latin typeface="Times New Roman" panose="02020603050405020304" pitchFamily="18" charset="0"/>
            </a:endParaRPr>
          </a:p>
        </p:txBody>
      </p:sp>
      <p:sp>
        <p:nvSpPr>
          <p:cNvPr id="106499" name="TextBox 3"/>
          <p:cNvSpPr txBox="1">
            <a:spLocks noChangeArrowheads="1"/>
          </p:cNvSpPr>
          <p:nvPr/>
        </p:nvSpPr>
        <p:spPr bwMode="auto">
          <a:xfrm>
            <a:off x="228600" y="1219200"/>
            <a:ext cx="86868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dirty="0">
                <a:latin typeface="Times New Roman" panose="02020603050405020304" pitchFamily="18" charset="0"/>
              </a:rPr>
              <a:t>Worn tires can be </a:t>
            </a:r>
            <a:r>
              <a:rPr lang="en-IN" altLang="en-US" sz="2000" dirty="0" err="1">
                <a:latin typeface="Times New Roman" panose="02020603050405020304" pitchFamily="18" charset="0"/>
              </a:rPr>
              <a:t>retreaded</a:t>
            </a:r>
            <a:r>
              <a:rPr lang="en-IN" altLang="en-US" sz="2000" dirty="0">
                <a:latin typeface="Times New Roman" panose="02020603050405020304" pitchFamily="18" charset="0"/>
              </a:rPr>
              <a:t> by two methods, the </a:t>
            </a:r>
            <a:r>
              <a:rPr lang="en-IN" altLang="en-US" sz="2000" dirty="0" err="1">
                <a:latin typeface="Times New Roman" panose="02020603050405020304" pitchFamily="18" charset="0"/>
              </a:rPr>
              <a:t>mold</a:t>
            </a:r>
            <a:r>
              <a:rPr lang="en-IN" altLang="en-US" sz="2000" dirty="0">
                <a:latin typeface="Times New Roman" panose="02020603050405020304" pitchFamily="18" charset="0"/>
              </a:rPr>
              <a:t> or hot cure method and the pre-cure or cold one. </a:t>
            </a: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r>
              <a:rPr lang="en-IN" altLang="en-US" sz="2000" dirty="0">
                <a:latin typeface="Times New Roman" panose="02020603050405020304" pitchFamily="18" charset="0"/>
              </a:rPr>
              <a:t>The </a:t>
            </a:r>
            <a:r>
              <a:rPr lang="en-IN" altLang="en-US" sz="2000" dirty="0" err="1">
                <a:latin typeface="Times New Roman" panose="02020603050405020304" pitchFamily="18" charset="0"/>
              </a:rPr>
              <a:t>mold</a:t>
            </a:r>
            <a:r>
              <a:rPr lang="en-IN" altLang="en-US" sz="2000" dirty="0">
                <a:latin typeface="Times New Roman" panose="02020603050405020304" pitchFamily="18" charset="0"/>
              </a:rPr>
              <a:t> cure method involves the application of raw rubber on the previously buffed and prepared casing, which is later cured in matrices. </a:t>
            </a:r>
          </a:p>
          <a:p>
            <a:pPr algn="just" eaLnBrk="1" hangingPunct="1">
              <a:spcBef>
                <a:spcPct val="0"/>
              </a:spcBef>
              <a:buFontTx/>
              <a:buNone/>
            </a:pPr>
            <a:endParaRPr lang="en-IN" altLang="en-US" sz="2000" dirty="0">
              <a:latin typeface="Times New Roman" panose="02020603050405020304" pitchFamily="18" charset="0"/>
            </a:endParaRPr>
          </a:p>
          <a:p>
            <a:pPr algn="just" eaLnBrk="1" hangingPunct="1">
              <a:spcBef>
                <a:spcPct val="0"/>
              </a:spcBef>
              <a:buFontTx/>
              <a:buNone/>
            </a:pPr>
            <a:r>
              <a:rPr lang="en-IN" altLang="en-US" sz="2000" dirty="0">
                <a:latin typeface="Times New Roman" panose="02020603050405020304" pitchFamily="18" charset="0"/>
              </a:rPr>
              <a:t>During the curing period, </a:t>
            </a:r>
            <a:r>
              <a:rPr lang="en-IN" altLang="en-US" sz="2000" b="1" dirty="0">
                <a:latin typeface="Times New Roman" panose="02020603050405020304" pitchFamily="18" charset="0"/>
              </a:rPr>
              <a:t>vulcanization</a:t>
            </a:r>
            <a:r>
              <a:rPr lang="en-IN" altLang="en-US" sz="2000" dirty="0">
                <a:latin typeface="Times New Roman" panose="02020603050405020304" pitchFamily="18" charset="0"/>
              </a:rPr>
              <a:t> takes place and the raw rubber bonds to the casing, taking the tread shape of the matrix. </a:t>
            </a:r>
          </a:p>
          <a:p>
            <a:pPr algn="just" eaLnBrk="1" hangingPunct="1">
              <a:spcBef>
                <a:spcPct val="0"/>
              </a:spcBef>
              <a:buFontTx/>
              <a:buNone/>
            </a:pPr>
            <a:r>
              <a:rPr lang="en-IN" altLang="en-US" sz="2000" dirty="0">
                <a:latin typeface="Times New Roman" panose="02020603050405020304" pitchFamily="18" charset="0"/>
              </a:rPr>
              <a:t>On the other hand, the pre-cure method involves the application of a ready-made tread band on the buffed and prepared casing, which later is cured in an autoclave so that vulcanization can occur.</a:t>
            </a:r>
          </a:p>
        </p:txBody>
      </p:sp>
      <p:sp>
        <p:nvSpPr>
          <p:cNvPr id="106500" name="TextBox 4"/>
          <p:cNvSpPr txBox="1">
            <a:spLocks noChangeArrowheads="1"/>
          </p:cNvSpPr>
          <p:nvPr/>
        </p:nvSpPr>
        <p:spPr bwMode="auto">
          <a:xfrm>
            <a:off x="342900" y="473868"/>
            <a:ext cx="533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800" b="1" dirty="0">
                <a:solidFill>
                  <a:srgbClr val="3261F6"/>
                </a:solidFill>
                <a:latin typeface="Times New Roman" panose="02020603050405020304" pitchFamily="18" charset="0"/>
              </a:rPr>
              <a:t>RETREADING PROCESS</a:t>
            </a:r>
          </a:p>
        </p:txBody>
      </p:sp>
      <p:pic>
        <p:nvPicPr>
          <p:cNvPr id="106501" name="Picture 2" descr="Image result for retreading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662113"/>
            <a:ext cx="281305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5103447"/>
      </p:ext>
    </p:extLst>
  </p:cSld>
  <p:clrMapOvr>
    <a:masterClrMapping/>
  </p:clrMapOvr>
  <p:transition spd="med">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CCBD3DE-F2F9-4297-B5EE-74FF695B31FB}" type="slidenum">
              <a:rPr lang="en-US" altLang="en-US" sz="1200" smtClean="0">
                <a:latin typeface="Times New Roman" panose="02020603050405020304" pitchFamily="18" charset="0"/>
              </a:rPr>
              <a:pPr>
                <a:spcBef>
                  <a:spcPct val="0"/>
                </a:spcBef>
                <a:buFontTx/>
                <a:buNone/>
              </a:pPr>
              <a:t>33</a:t>
            </a:fld>
            <a:endParaRPr lang="en-US" altLang="en-US" sz="1200">
              <a:latin typeface="Times New Roman" panose="02020603050405020304" pitchFamily="18" charset="0"/>
            </a:endParaRPr>
          </a:p>
        </p:txBody>
      </p:sp>
      <p:sp>
        <p:nvSpPr>
          <p:cNvPr id="109571" name="TextBox 3"/>
          <p:cNvSpPr txBox="1">
            <a:spLocks noChangeArrowheads="1"/>
          </p:cNvSpPr>
          <p:nvPr/>
        </p:nvSpPr>
        <p:spPr bwMode="auto">
          <a:xfrm>
            <a:off x="533400" y="228600"/>
            <a:ext cx="472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Tyre - Safety</a:t>
            </a:r>
          </a:p>
        </p:txBody>
      </p:sp>
      <p:sp>
        <p:nvSpPr>
          <p:cNvPr id="109572" name="TextBox 4"/>
          <p:cNvSpPr txBox="1">
            <a:spLocks noChangeArrowheads="1"/>
          </p:cNvSpPr>
          <p:nvPr/>
        </p:nvSpPr>
        <p:spPr bwMode="auto">
          <a:xfrm>
            <a:off x="152400" y="1219200"/>
            <a:ext cx="88392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342900" indent="-342900" algn="just" eaLnBrk="1" hangingPunct="1">
              <a:spcBef>
                <a:spcPct val="0"/>
              </a:spcBef>
              <a:buFontTx/>
              <a:buChar char="-"/>
            </a:pPr>
            <a:r>
              <a:rPr lang="en-IN" altLang="en-US" sz="2000" dirty="0"/>
              <a:t>Proper vehicle safety requires specific attention to inflation pressure, tread depth, and general condition of the tires. </a:t>
            </a:r>
          </a:p>
          <a:p>
            <a:pPr marL="342900" indent="-342900" algn="just" eaLnBrk="1" hangingPunct="1">
              <a:spcBef>
                <a:spcPct val="0"/>
              </a:spcBef>
              <a:buFontTx/>
              <a:buChar char="-"/>
            </a:pPr>
            <a:r>
              <a:rPr lang="en-IN" altLang="en-US" sz="2000" dirty="0"/>
              <a:t>Over-inflated tires run the risk of explosive decompression (they may pop)</a:t>
            </a:r>
          </a:p>
          <a:p>
            <a:pPr marL="342900" indent="-342900" algn="just" eaLnBrk="1" hangingPunct="1">
              <a:spcBef>
                <a:spcPct val="0"/>
              </a:spcBef>
              <a:buFontTx/>
              <a:buChar char="-"/>
            </a:pPr>
            <a:r>
              <a:rPr lang="en-IN" altLang="en-US" sz="2000" dirty="0"/>
              <a:t> Under-inflated tires have a higher rolling resistance and suffer from overheating and rapid tread wear particularly on the edges of the tread. </a:t>
            </a:r>
          </a:p>
          <a:p>
            <a:pPr marL="342900" indent="-342900" algn="just" eaLnBrk="1" hangingPunct="1">
              <a:spcBef>
                <a:spcPct val="0"/>
              </a:spcBef>
              <a:buFontTx/>
              <a:buChar char="-"/>
            </a:pPr>
            <a:r>
              <a:rPr lang="en-IN" altLang="en-US" sz="2000" dirty="0"/>
              <a:t>As tire tread decreases, there is more traction between the tire and the road resulting in better grip. However, there is an increased risk of hydroplaning, so as the tire wears the performance in the dry generally improves, but gets worse in the wet. </a:t>
            </a:r>
          </a:p>
          <a:p>
            <a:pPr marL="342900" indent="-342900" algn="just" eaLnBrk="1" hangingPunct="1">
              <a:spcBef>
                <a:spcPct val="0"/>
              </a:spcBef>
              <a:buFontTx/>
              <a:buChar char="-"/>
            </a:pPr>
            <a:r>
              <a:rPr lang="en-IN" altLang="en-US" sz="2000" dirty="0"/>
              <a:t>Tires worn down past their safety margins and into the casing run the very real risk of rupturing. </a:t>
            </a:r>
          </a:p>
          <a:p>
            <a:pPr marL="342900" indent="-342900" algn="just" eaLnBrk="1" hangingPunct="1">
              <a:spcBef>
                <a:spcPct val="0"/>
              </a:spcBef>
              <a:buFontTx/>
              <a:buChar char="-"/>
            </a:pPr>
            <a:r>
              <a:rPr lang="en-IN" altLang="en-US" sz="2000" dirty="0"/>
              <a:t>Certain combinations of cross ply and radial tires on different wheels of the same vehicle can lead to vehicle instability, and may also be illegal. </a:t>
            </a:r>
          </a:p>
          <a:p>
            <a:pPr marL="342900" indent="-342900" algn="just" eaLnBrk="1" hangingPunct="1">
              <a:spcBef>
                <a:spcPct val="0"/>
              </a:spcBef>
              <a:buFontTx/>
              <a:buChar char="-"/>
            </a:pPr>
            <a:r>
              <a:rPr lang="en-IN" altLang="en-US" sz="2000" dirty="0"/>
              <a:t>Vehicle and tire manufacturers provide owners' manuals with instructions on how to check and maintain tires.</a:t>
            </a:r>
          </a:p>
        </p:txBody>
      </p:sp>
    </p:spTree>
    <p:extLst>
      <p:ext uri="{BB962C8B-B14F-4D97-AF65-F5344CB8AC3E}">
        <p14:creationId xmlns:p14="http://schemas.microsoft.com/office/powerpoint/2010/main" val="1705130483"/>
      </p:ext>
    </p:extLst>
  </p:cSld>
  <p:clrMapOvr>
    <a:masterClrMapping/>
  </p:clrMapOvr>
  <p:transition spd="med">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34</a:t>
            </a:fld>
            <a:endParaRPr lang="en-US" altLang="en-US" sz="1200">
              <a:latin typeface="Times New Roman" panose="02020603050405020304" pitchFamily="18" charset="0"/>
            </a:endParaRPr>
          </a:p>
        </p:txBody>
      </p:sp>
      <p:sp>
        <p:nvSpPr>
          <p:cNvPr id="4" name="Rectangle 3"/>
          <p:cNvSpPr/>
          <p:nvPr/>
        </p:nvSpPr>
        <p:spPr>
          <a:xfrm>
            <a:off x="2886854" y="3048000"/>
            <a:ext cx="3522504"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5.Engine Tune Up</a:t>
            </a:r>
          </a:p>
        </p:txBody>
      </p:sp>
    </p:spTree>
    <p:extLst>
      <p:ext uri="{BB962C8B-B14F-4D97-AF65-F5344CB8AC3E}">
        <p14:creationId xmlns:p14="http://schemas.microsoft.com/office/powerpoint/2010/main" val="3242588934"/>
      </p:ext>
    </p:extLst>
  </p:cSld>
  <p:clrMapOvr>
    <a:masterClrMapping/>
  </p:clrMapOvr>
  <p:transition spd="med">
    <p:wedg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23FEC32-FB13-4B0D-B766-3FCBB58F01AF}" type="slidenum">
              <a:rPr lang="en-US" altLang="en-US" sz="1200" smtClean="0">
                <a:latin typeface="Times New Roman" panose="02020603050405020304" pitchFamily="18" charset="0"/>
              </a:rPr>
              <a:pPr>
                <a:spcBef>
                  <a:spcPct val="0"/>
                </a:spcBef>
                <a:buFontTx/>
                <a:buNone/>
              </a:pPr>
              <a:t>35</a:t>
            </a:fld>
            <a:endParaRPr lang="en-US" altLang="en-US" sz="1200">
              <a:latin typeface="Times New Roman" panose="02020603050405020304" pitchFamily="18" charset="0"/>
            </a:endParaRPr>
          </a:p>
        </p:txBody>
      </p:sp>
      <p:sp>
        <p:nvSpPr>
          <p:cNvPr id="109572" name="TextBox 4"/>
          <p:cNvSpPr txBox="1">
            <a:spLocks noChangeArrowheads="1"/>
          </p:cNvSpPr>
          <p:nvPr/>
        </p:nvSpPr>
        <p:spPr bwMode="auto">
          <a:xfrm>
            <a:off x="76200" y="1146512"/>
            <a:ext cx="8686800" cy="566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None/>
            </a:pPr>
            <a:r>
              <a:rPr lang="en-IN" altLang="en-US" sz="2000" b="1" dirty="0">
                <a:solidFill>
                  <a:srgbClr val="FF0000"/>
                </a:solidFill>
              </a:rPr>
              <a:t>Tune Up Basics</a:t>
            </a:r>
            <a:r>
              <a:rPr lang="en-US" altLang="en-US" sz="2000" b="1" dirty="0">
                <a:solidFill>
                  <a:srgbClr val="FF0000"/>
                </a:solidFill>
              </a:rPr>
              <a:t>: </a:t>
            </a:r>
            <a:r>
              <a:rPr lang="en-US" sz="2000" b="1" dirty="0">
                <a:solidFill>
                  <a:srgbClr val="FF0000"/>
                </a:solidFill>
              </a:rPr>
              <a:t>Simple steps to doing a tune-up on a truck</a:t>
            </a:r>
            <a:r>
              <a:rPr lang="en-US" sz="2000" b="1" dirty="0"/>
              <a:t>:</a:t>
            </a:r>
            <a:endParaRPr lang="en-US" sz="2000" dirty="0"/>
          </a:p>
          <a:p>
            <a:pPr indent="-274320" algn="just" eaLnBrk="1" hangingPunct="1">
              <a:spcBef>
                <a:spcPct val="0"/>
              </a:spcBef>
              <a:buFontTx/>
              <a:buChar char="-"/>
            </a:pPr>
            <a:r>
              <a:rPr lang="en-US" sz="1800" dirty="0"/>
              <a:t>Changing the air filter – when it is clogged or as per maintenance schedule.</a:t>
            </a:r>
          </a:p>
          <a:p>
            <a:pPr indent="-274320" algn="just" eaLnBrk="1" hangingPunct="1">
              <a:spcBef>
                <a:spcPct val="0"/>
              </a:spcBef>
              <a:buFontTx/>
              <a:buChar char="-"/>
            </a:pPr>
            <a:r>
              <a:rPr lang="en-US" sz="1800" dirty="0"/>
              <a:t>Cleaning / Changing the Fuel Injectors</a:t>
            </a:r>
          </a:p>
          <a:p>
            <a:pPr indent="-274320" algn="just" eaLnBrk="1" hangingPunct="1">
              <a:spcBef>
                <a:spcPct val="0"/>
              </a:spcBef>
              <a:buFontTx/>
              <a:buChar char="-"/>
            </a:pPr>
            <a:r>
              <a:rPr lang="en-US" sz="1800" dirty="0"/>
              <a:t>Checking fuel lines for any leakages etc.</a:t>
            </a:r>
          </a:p>
          <a:p>
            <a:pPr indent="-274320" algn="just" eaLnBrk="1" hangingPunct="1">
              <a:spcBef>
                <a:spcPct val="0"/>
              </a:spcBef>
              <a:buFontTx/>
              <a:buChar char="-"/>
            </a:pPr>
            <a:r>
              <a:rPr lang="en-US" sz="1800" dirty="0"/>
              <a:t>Checking the Fuel Injection Pump</a:t>
            </a:r>
          </a:p>
          <a:p>
            <a:pPr indent="-274320" algn="just" eaLnBrk="1" hangingPunct="1">
              <a:spcBef>
                <a:spcPct val="0"/>
              </a:spcBef>
              <a:buFontTx/>
              <a:buChar char="-"/>
            </a:pPr>
            <a:r>
              <a:rPr lang="en-US" sz="1800" dirty="0"/>
              <a:t>Changing the engine oil</a:t>
            </a:r>
          </a:p>
          <a:p>
            <a:pPr indent="-274320" algn="just" eaLnBrk="1" hangingPunct="1">
              <a:spcBef>
                <a:spcPct val="0"/>
              </a:spcBef>
              <a:buFontTx/>
              <a:buChar char="-"/>
            </a:pPr>
            <a:r>
              <a:rPr lang="en-US" sz="1800" dirty="0"/>
              <a:t>Valve clearance / lashes adjustment</a:t>
            </a:r>
          </a:p>
          <a:p>
            <a:pPr indent="-274320" algn="just" eaLnBrk="1" hangingPunct="1">
              <a:spcBef>
                <a:spcPct val="0"/>
              </a:spcBef>
              <a:buFontTx/>
              <a:buChar char="-"/>
            </a:pPr>
            <a:r>
              <a:rPr lang="en-US" sz="1800" dirty="0"/>
              <a:t>Checking various moving parts externally</a:t>
            </a:r>
          </a:p>
          <a:p>
            <a:pPr indent="-274320" algn="just" eaLnBrk="1" hangingPunct="1">
              <a:spcBef>
                <a:spcPct val="0"/>
              </a:spcBef>
              <a:buFontTx/>
              <a:buChar char="-"/>
            </a:pPr>
            <a:r>
              <a:rPr lang="en-US" sz="1800" dirty="0"/>
              <a:t>Carrying out adjustment jobs as per maintenance schedule</a:t>
            </a:r>
          </a:p>
          <a:p>
            <a:pPr indent="-274320" algn="just" eaLnBrk="1" hangingPunct="1">
              <a:spcBef>
                <a:spcPct val="0"/>
              </a:spcBef>
              <a:buFontTx/>
              <a:buChar char="-"/>
            </a:pPr>
            <a:r>
              <a:rPr lang="en-US" sz="1800" dirty="0"/>
              <a:t>Checking any leakages of oil, coolant &amp; Topping up the fluids, etc.</a:t>
            </a:r>
          </a:p>
          <a:p>
            <a:pPr indent="-274320" algn="just" eaLnBrk="1" hangingPunct="1">
              <a:spcBef>
                <a:spcPct val="0"/>
              </a:spcBef>
              <a:buFontTx/>
              <a:buChar char="-"/>
            </a:pPr>
            <a:r>
              <a:rPr lang="en-US" sz="1800" dirty="0"/>
              <a:t>Checking the cylinder compression using a </a:t>
            </a:r>
            <a:r>
              <a:rPr lang="en-US" sz="1800" dirty="0" err="1"/>
              <a:t>guage</a:t>
            </a:r>
            <a:r>
              <a:rPr lang="en-US" sz="1800" dirty="0"/>
              <a:t>.</a:t>
            </a:r>
          </a:p>
          <a:p>
            <a:pPr indent="-274320" algn="just" eaLnBrk="1" hangingPunct="1">
              <a:spcBef>
                <a:spcPct val="0"/>
              </a:spcBef>
              <a:buFontTx/>
              <a:buChar char="-"/>
            </a:pPr>
            <a:r>
              <a:rPr lang="en-US" sz="1800" dirty="0"/>
              <a:t>Checking and tightening of various nuts &amp; bolts</a:t>
            </a:r>
          </a:p>
          <a:p>
            <a:pPr indent="-274320" algn="just" eaLnBrk="1" hangingPunct="1">
              <a:spcBef>
                <a:spcPct val="0"/>
              </a:spcBef>
              <a:buFontTx/>
              <a:buChar char="-"/>
            </a:pPr>
            <a:r>
              <a:rPr lang="en-US" sz="1800" dirty="0"/>
              <a:t>Checking different pulleys &amp; belts etc.</a:t>
            </a:r>
          </a:p>
          <a:p>
            <a:pPr indent="-274320" algn="just" eaLnBrk="1" hangingPunct="1">
              <a:spcBef>
                <a:spcPct val="0"/>
              </a:spcBef>
              <a:buFontTx/>
              <a:buChar char="-"/>
            </a:pPr>
            <a:r>
              <a:rPr lang="en-US" sz="1800" dirty="0"/>
              <a:t>Checking and draining of water separator</a:t>
            </a:r>
          </a:p>
          <a:p>
            <a:pPr indent="-274320" algn="just" eaLnBrk="1" hangingPunct="1">
              <a:spcBef>
                <a:spcPct val="0"/>
              </a:spcBef>
              <a:buFontTx/>
              <a:buChar char="-"/>
            </a:pPr>
            <a:r>
              <a:rPr lang="en-US" sz="1800" dirty="0"/>
              <a:t>Changing the fuel filters</a:t>
            </a:r>
          </a:p>
          <a:p>
            <a:pPr indent="-274320" algn="just" eaLnBrk="1" hangingPunct="1">
              <a:spcBef>
                <a:spcPct val="0"/>
              </a:spcBef>
              <a:buFontTx/>
              <a:buChar char="-"/>
            </a:pPr>
            <a:r>
              <a:rPr lang="en-US" sz="1800" dirty="0"/>
              <a:t>Calibrating the Fuel Injectors with appropriate nozzle opening pressure</a:t>
            </a:r>
          </a:p>
          <a:p>
            <a:pPr indent="-274320" algn="just" eaLnBrk="1" hangingPunct="1">
              <a:spcBef>
                <a:spcPct val="0"/>
              </a:spcBef>
              <a:buFontTx/>
              <a:buChar char="-"/>
            </a:pPr>
            <a:r>
              <a:rPr lang="en-US" sz="1800" dirty="0"/>
              <a:t>Checking fuel tank and its suction filters</a:t>
            </a:r>
          </a:p>
          <a:p>
            <a:pPr indent="-274320" algn="just" eaLnBrk="1" hangingPunct="1">
              <a:spcBef>
                <a:spcPct val="0"/>
              </a:spcBef>
              <a:buFontTx/>
              <a:buChar char="-"/>
            </a:pPr>
            <a:r>
              <a:rPr lang="en-US" sz="1800" dirty="0"/>
              <a:t>Checking the Injection timing</a:t>
            </a:r>
          </a:p>
          <a:p>
            <a:pPr indent="-274320" algn="just" eaLnBrk="1" hangingPunct="1">
              <a:spcBef>
                <a:spcPct val="0"/>
              </a:spcBef>
              <a:buFontTx/>
              <a:buChar char="-"/>
            </a:pPr>
            <a:r>
              <a:rPr lang="en-US" sz="1800" dirty="0"/>
              <a:t>Checking the KSB Solenoids</a:t>
            </a:r>
          </a:p>
          <a:p>
            <a:pPr indent="-274320" algn="just" eaLnBrk="1" hangingPunct="1">
              <a:spcBef>
                <a:spcPct val="0"/>
              </a:spcBef>
              <a:buFontTx/>
              <a:buChar char="-"/>
            </a:pPr>
            <a:r>
              <a:rPr lang="en-US" sz="1800" dirty="0"/>
              <a:t>Checking the ECU for any engine faults and rectifying the same</a:t>
            </a:r>
          </a:p>
        </p:txBody>
      </p:sp>
      <p:sp>
        <p:nvSpPr>
          <p:cNvPr id="5" name="Rectangle 4"/>
          <p:cNvSpPr/>
          <p:nvPr/>
        </p:nvSpPr>
        <p:spPr>
          <a:xfrm>
            <a:off x="635935" y="228600"/>
            <a:ext cx="3165033" cy="646331"/>
          </a:xfrm>
          <a:prstGeom prst="rect">
            <a:avLst/>
          </a:prstGeom>
        </p:spPr>
        <p:txBody>
          <a:bodyPr wrap="none">
            <a:spAutoFit/>
          </a:bodyPr>
          <a:lstStyle/>
          <a:p>
            <a:pPr algn="ctr"/>
            <a:r>
              <a:rPr lang="en-US" sz="3600" b="1" dirty="0">
                <a:solidFill>
                  <a:srgbClr val="FF0000"/>
                </a:solidFill>
                <a:latin typeface="Calibri" panose="020F0502020204030204" pitchFamily="34" charset="0"/>
              </a:rPr>
              <a:t>Engine Tune Up</a:t>
            </a:r>
          </a:p>
        </p:txBody>
      </p:sp>
    </p:spTree>
    <p:extLst>
      <p:ext uri="{BB962C8B-B14F-4D97-AF65-F5344CB8AC3E}">
        <p14:creationId xmlns:p14="http://schemas.microsoft.com/office/powerpoint/2010/main" val="4236577378"/>
      </p:ext>
    </p:extLst>
  </p:cSld>
  <p:clrMapOvr>
    <a:masterClrMapping/>
  </p:clrMapOvr>
  <p:transition spd="med">
    <p:wedg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36</a:t>
            </a:fld>
            <a:endParaRPr lang="en-US" altLang="en-US" sz="1200">
              <a:latin typeface="Times New Roman" panose="02020603050405020304" pitchFamily="18" charset="0"/>
            </a:endParaRPr>
          </a:p>
        </p:txBody>
      </p:sp>
      <p:sp>
        <p:nvSpPr>
          <p:cNvPr id="4" name="Rectangle 3"/>
          <p:cNvSpPr/>
          <p:nvPr/>
        </p:nvSpPr>
        <p:spPr>
          <a:xfrm>
            <a:off x="1743049" y="3048000"/>
            <a:ext cx="5810117"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6. Checking Wheel Alignment</a:t>
            </a:r>
          </a:p>
        </p:txBody>
      </p:sp>
    </p:spTree>
    <p:extLst>
      <p:ext uri="{BB962C8B-B14F-4D97-AF65-F5344CB8AC3E}">
        <p14:creationId xmlns:p14="http://schemas.microsoft.com/office/powerpoint/2010/main" val="1774743044"/>
      </p:ext>
    </p:extLst>
  </p:cSld>
  <p:clrMapOvr>
    <a:masterClrMapping/>
  </p:clrMapOvr>
  <p:transition spd="med">
    <p:wedg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C431FD38-E5EB-40E6-A94E-C9B7367584FC}" type="slidenum">
              <a:rPr lang="en-US" altLang="en-US" sz="1200" smtClean="0">
                <a:latin typeface="Times New Roman" panose="02020603050405020304" pitchFamily="18" charset="0"/>
              </a:rPr>
              <a:pPr>
                <a:spcBef>
                  <a:spcPct val="0"/>
                </a:spcBef>
                <a:buFontTx/>
                <a:buNone/>
              </a:pPr>
              <a:t>37</a:t>
            </a:fld>
            <a:endParaRPr lang="en-US" altLang="en-US" sz="1200">
              <a:latin typeface="Times New Roman" panose="02020603050405020304" pitchFamily="18" charset="0"/>
            </a:endParaRPr>
          </a:p>
        </p:txBody>
      </p:sp>
      <p:sp>
        <p:nvSpPr>
          <p:cNvPr id="104451" name="TextBox 2"/>
          <p:cNvSpPr txBox="1">
            <a:spLocks noChangeArrowheads="1"/>
          </p:cNvSpPr>
          <p:nvPr/>
        </p:nvSpPr>
        <p:spPr bwMode="auto">
          <a:xfrm>
            <a:off x="76200" y="1143000"/>
            <a:ext cx="891540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Wheel Alignment:</a:t>
            </a:r>
            <a:r>
              <a:rPr lang="en-IN" altLang="en-US" sz="1800" b="1" dirty="0">
                <a:solidFill>
                  <a:srgbClr val="FF0000"/>
                </a:solidFill>
              </a:rPr>
              <a:t> </a:t>
            </a:r>
            <a:r>
              <a:rPr lang="en-IN" altLang="en-US" sz="1800" dirty="0"/>
              <a:t>Sometimes referred to as </a:t>
            </a:r>
            <a:r>
              <a:rPr lang="en-IN" altLang="en-US" sz="1800" b="1" dirty="0"/>
              <a:t>breaking</a:t>
            </a:r>
            <a:r>
              <a:rPr lang="en-IN" altLang="en-US" sz="1800" dirty="0"/>
              <a:t> or </a:t>
            </a:r>
            <a:r>
              <a:rPr lang="en-IN" altLang="en-US" sz="1800" b="1" dirty="0"/>
              <a:t>tracking</a:t>
            </a:r>
            <a:r>
              <a:rPr lang="en-IN" altLang="en-US" sz="1800" dirty="0"/>
              <a:t>, is part of standard automobile maintenance that consists of adjusting the angles of wheels so that they are parallel to each other and perpendicular to the ground.</a:t>
            </a:r>
          </a:p>
          <a:p>
            <a:pPr marL="342900" indent="-342900" algn="just" eaLnBrk="1" hangingPunct="1">
              <a:spcBef>
                <a:spcPct val="0"/>
              </a:spcBef>
              <a:buFontTx/>
              <a:buChar char="-"/>
            </a:pPr>
            <a:r>
              <a:rPr lang="en-IN" altLang="en-US" sz="1800" dirty="0"/>
              <a:t>The purpose of these adjustments is to reduce tire wear, and to ensure that vehicle travel is straight and true (without "pulling" to one side).</a:t>
            </a:r>
          </a:p>
          <a:p>
            <a:pPr marL="342900" indent="-342900" algn="just" eaLnBrk="1" hangingPunct="1">
              <a:spcBef>
                <a:spcPct val="0"/>
              </a:spcBef>
              <a:buFontTx/>
              <a:buChar char="-"/>
            </a:pPr>
            <a:r>
              <a:rPr lang="en-IN" altLang="en-US" sz="1800" dirty="0"/>
              <a:t>Wheel alignment is the procedure for checking and correcting this condition through adjustment of </a:t>
            </a:r>
            <a:r>
              <a:rPr lang="en-IN" altLang="en-US" sz="1800" u="sng" dirty="0"/>
              <a:t>camber</a:t>
            </a:r>
            <a:r>
              <a:rPr lang="en-IN" altLang="en-US" sz="1800" dirty="0"/>
              <a:t>, </a:t>
            </a:r>
            <a:r>
              <a:rPr lang="en-IN" altLang="en-US" sz="1800" u="sng" dirty="0"/>
              <a:t>caster</a:t>
            </a:r>
            <a:r>
              <a:rPr lang="en-IN" altLang="en-US" sz="1800" dirty="0"/>
              <a:t> and </a:t>
            </a:r>
            <a:r>
              <a:rPr lang="en-IN" altLang="en-US" sz="1800" u="sng" dirty="0"/>
              <a:t>toe</a:t>
            </a:r>
            <a:r>
              <a:rPr lang="en-IN" altLang="en-US" sz="1800" dirty="0"/>
              <a:t> angles. </a:t>
            </a:r>
          </a:p>
          <a:p>
            <a:pPr marL="342900" indent="-342900" algn="just" eaLnBrk="1" hangingPunct="1">
              <a:spcBef>
                <a:spcPct val="0"/>
              </a:spcBef>
              <a:buFontTx/>
              <a:buChar char="-"/>
            </a:pPr>
            <a:r>
              <a:rPr lang="en-IN" altLang="en-US" sz="1800" dirty="0"/>
              <a:t>Wheel and tyre may not be perfectly aligned to the direction of travel, and therefore may exhibit irregular wear. </a:t>
            </a:r>
          </a:p>
        </p:txBody>
      </p:sp>
      <p:sp>
        <p:nvSpPr>
          <p:cNvPr id="104453" name="AutoShape 2"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04454" name="AutoShape 4"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pic>
        <p:nvPicPr>
          <p:cNvPr id="104455" name="Picture 6" descr="Image result for wheel align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753" y="3505201"/>
            <a:ext cx="5817567" cy="332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62125" y="304800"/>
            <a:ext cx="4767075"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Checking Wheel Alignment</a:t>
            </a:r>
          </a:p>
        </p:txBody>
      </p:sp>
    </p:spTree>
    <p:extLst>
      <p:ext uri="{BB962C8B-B14F-4D97-AF65-F5344CB8AC3E}">
        <p14:creationId xmlns:p14="http://schemas.microsoft.com/office/powerpoint/2010/main" val="1211639259"/>
      </p:ext>
    </p:extLst>
  </p:cSld>
  <p:clrMapOvr>
    <a:masterClrMapping/>
  </p:clrMapOvr>
  <p:transition spd="med">
    <p:wedg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C431FD38-E5EB-40E6-A94E-C9B7367584FC}" type="slidenum">
              <a:rPr lang="en-US" altLang="en-US" sz="1200" smtClean="0">
                <a:latin typeface="Times New Roman" panose="02020603050405020304" pitchFamily="18" charset="0"/>
              </a:rPr>
              <a:pPr>
                <a:spcBef>
                  <a:spcPct val="0"/>
                </a:spcBef>
                <a:buFontTx/>
                <a:buNone/>
              </a:pPr>
              <a:t>38</a:t>
            </a:fld>
            <a:endParaRPr lang="en-US" altLang="en-US" sz="1200">
              <a:latin typeface="Times New Roman" panose="02020603050405020304" pitchFamily="18" charset="0"/>
            </a:endParaRPr>
          </a:p>
        </p:txBody>
      </p:sp>
      <p:sp>
        <p:nvSpPr>
          <p:cNvPr id="104451" name="TextBox 2"/>
          <p:cNvSpPr txBox="1">
            <a:spLocks noChangeArrowheads="1"/>
          </p:cNvSpPr>
          <p:nvPr/>
        </p:nvSpPr>
        <p:spPr bwMode="auto">
          <a:xfrm>
            <a:off x="76200" y="1232118"/>
            <a:ext cx="8915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Wheel Alignment Contd.: </a:t>
            </a:r>
          </a:p>
          <a:p>
            <a:pPr marL="285750" indent="-285750" algn="just" eaLnBrk="1" hangingPunct="1">
              <a:spcBef>
                <a:spcPct val="0"/>
              </a:spcBef>
              <a:buFontTx/>
              <a:buChar char="-"/>
            </a:pPr>
            <a:r>
              <a:rPr lang="en-IN" altLang="en-US" sz="1800" dirty="0"/>
              <a:t>If the discrepancy in alignment is large, then the irregular wear will become substantial if left uncorrected.</a:t>
            </a:r>
          </a:p>
          <a:p>
            <a:pPr marL="285750" indent="-285750" algn="just" eaLnBrk="1" hangingPunct="1">
              <a:spcBef>
                <a:spcPct val="0"/>
              </a:spcBef>
              <a:buFontTx/>
              <a:buChar char="-"/>
            </a:pPr>
            <a:r>
              <a:rPr lang="en-IN" altLang="en-US" sz="1800" dirty="0"/>
              <a:t>The adjustment of the angles should be done as per the OEM specifications.</a:t>
            </a:r>
          </a:p>
          <a:p>
            <a:pPr marL="342900" indent="-342900" algn="just" eaLnBrk="1" hangingPunct="1">
              <a:spcBef>
                <a:spcPct val="0"/>
              </a:spcBef>
              <a:buFontTx/>
              <a:buChar char="-"/>
            </a:pPr>
            <a:r>
              <a:rPr lang="en-IN" altLang="en-US" sz="1800" dirty="0"/>
              <a:t>Alignment angles can also be altered beyond the maker's specifications to obtain a specific handling characteristic. </a:t>
            </a:r>
          </a:p>
        </p:txBody>
      </p:sp>
      <p:sp>
        <p:nvSpPr>
          <p:cNvPr id="104453" name="AutoShape 2"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04454" name="AutoShape 4"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8" name="Rectangle 7"/>
          <p:cNvSpPr/>
          <p:nvPr/>
        </p:nvSpPr>
        <p:spPr>
          <a:xfrm>
            <a:off x="262125" y="304800"/>
            <a:ext cx="4767075"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Checking Wheel Alignment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254375"/>
            <a:ext cx="6027964" cy="3375660"/>
          </a:xfrm>
          <a:prstGeom prst="rect">
            <a:avLst/>
          </a:prstGeom>
        </p:spPr>
      </p:pic>
    </p:spTree>
    <p:extLst>
      <p:ext uri="{BB962C8B-B14F-4D97-AF65-F5344CB8AC3E}">
        <p14:creationId xmlns:p14="http://schemas.microsoft.com/office/powerpoint/2010/main" val="3984941802"/>
      </p:ext>
    </p:extLst>
  </p:cSld>
  <p:clrMapOvr>
    <a:masterClrMapping/>
  </p:clrMapOvr>
  <p:transition spd="med">
    <p:wedg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C431FD38-E5EB-40E6-A94E-C9B7367584FC}" type="slidenum">
              <a:rPr lang="en-US" altLang="en-US" sz="1200" smtClean="0">
                <a:latin typeface="Times New Roman" panose="02020603050405020304" pitchFamily="18" charset="0"/>
              </a:rPr>
              <a:pPr>
                <a:spcBef>
                  <a:spcPct val="0"/>
                </a:spcBef>
                <a:buFontTx/>
                <a:buNone/>
              </a:pPr>
              <a:t>39</a:t>
            </a:fld>
            <a:endParaRPr lang="en-US" altLang="en-US" sz="1200">
              <a:latin typeface="Times New Roman" panose="02020603050405020304" pitchFamily="18" charset="0"/>
            </a:endParaRPr>
          </a:p>
        </p:txBody>
      </p:sp>
      <p:sp>
        <p:nvSpPr>
          <p:cNvPr id="104451" name="TextBox 2"/>
          <p:cNvSpPr txBox="1">
            <a:spLocks noChangeArrowheads="1"/>
          </p:cNvSpPr>
          <p:nvPr/>
        </p:nvSpPr>
        <p:spPr bwMode="auto">
          <a:xfrm>
            <a:off x="76200" y="1143000"/>
            <a:ext cx="128478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Sample Wheel Alignment report: </a:t>
            </a:r>
            <a:endParaRPr lang="en-IN" altLang="en-US" sz="1800" dirty="0"/>
          </a:p>
        </p:txBody>
      </p:sp>
      <p:sp>
        <p:nvSpPr>
          <p:cNvPr id="104453" name="AutoShape 2"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104454" name="AutoShape 4" descr="Image result for wheel alignment"/>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endParaRPr lang="en-IN" altLang="en-US" sz="2400">
              <a:latin typeface="Times New Roman" panose="02020603050405020304" pitchFamily="18" charset="0"/>
            </a:endParaRPr>
          </a:p>
        </p:txBody>
      </p:sp>
      <p:sp>
        <p:nvSpPr>
          <p:cNvPr id="8" name="Rectangle 7"/>
          <p:cNvSpPr/>
          <p:nvPr/>
        </p:nvSpPr>
        <p:spPr>
          <a:xfrm>
            <a:off x="262125" y="304800"/>
            <a:ext cx="4767075"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Checking Wheel Alignment</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b="16090"/>
          <a:stretch/>
        </p:blipFill>
        <p:spPr>
          <a:xfrm>
            <a:off x="1360982" y="1143001"/>
            <a:ext cx="7554418" cy="5638799"/>
          </a:xfrm>
          <a:prstGeom prst="rect">
            <a:avLst/>
          </a:prstGeom>
        </p:spPr>
      </p:pic>
    </p:spTree>
    <p:extLst>
      <p:ext uri="{BB962C8B-B14F-4D97-AF65-F5344CB8AC3E}">
        <p14:creationId xmlns:p14="http://schemas.microsoft.com/office/powerpoint/2010/main" val="727263947"/>
      </p:ext>
    </p:extLst>
  </p:cSld>
  <p:clrMapOvr>
    <a:masterClrMapping/>
  </p:clrMapOvr>
  <p:transition spd="med">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B514968D-7E7F-45E7-A7C1-36D9D4B9AAD9}" type="slidenum">
              <a:rPr lang="en-US" altLang="en-US" sz="1200" smtClean="0">
                <a:latin typeface="Times New Roman" panose="02020603050405020304" pitchFamily="18" charset="0"/>
              </a:rPr>
              <a:pPr>
                <a:spcBef>
                  <a:spcPct val="0"/>
                </a:spcBef>
                <a:buFontTx/>
                <a:buNone/>
              </a:pPr>
              <a:t>4</a:t>
            </a:fld>
            <a:endParaRPr lang="en-US" altLang="en-US" sz="1200" dirty="0">
              <a:latin typeface="Times New Roman" panose="02020603050405020304" pitchFamily="18" charset="0"/>
            </a:endParaRPr>
          </a:p>
        </p:txBody>
      </p:sp>
      <p:sp>
        <p:nvSpPr>
          <p:cNvPr id="3" name="TextBox 2">
            <a:extLst>
              <a:ext uri="{FF2B5EF4-FFF2-40B4-BE49-F238E27FC236}">
                <a16:creationId xmlns:a16="http://schemas.microsoft.com/office/drawing/2014/main" id="{6D0FB5C7-1409-4D3D-8A3F-B7DAC60DF08F}"/>
              </a:ext>
            </a:extLst>
          </p:cNvPr>
          <p:cNvSpPr txBox="1"/>
          <p:nvPr/>
        </p:nvSpPr>
        <p:spPr>
          <a:xfrm>
            <a:off x="76200" y="1098113"/>
            <a:ext cx="9067800" cy="5109091"/>
          </a:xfrm>
          <a:prstGeom prst="rect">
            <a:avLst/>
          </a:prstGeom>
          <a:noFill/>
        </p:spPr>
        <p:txBody>
          <a:bodyPr wrap="square">
            <a:spAutoFit/>
          </a:bodyPr>
          <a:lstStyle/>
          <a:p>
            <a:r>
              <a:rPr lang="en-IN" sz="2000" b="1" dirty="0">
                <a:solidFill>
                  <a:srgbClr val="FF0000"/>
                </a:solidFill>
                <a:latin typeface="Calibri" panose="020F0502020204030204" pitchFamily="34" charset="0"/>
              </a:rPr>
              <a:t>Common </a:t>
            </a:r>
            <a:r>
              <a:rPr lang="en-US" sz="2000" b="1" dirty="0">
                <a:solidFill>
                  <a:srgbClr val="FF0000"/>
                </a:solidFill>
                <a:latin typeface="Calibri" panose="020F0502020204030204" pitchFamily="34" charset="0"/>
              </a:rPr>
              <a:t>Maintenance tasks</a:t>
            </a:r>
            <a:r>
              <a:rPr lang="en-US" sz="2000" b="1" dirty="0">
                <a:latin typeface="Calibri" panose="020F0502020204030204" pitchFamily="34" charset="0"/>
              </a:rPr>
              <a:t> </a:t>
            </a:r>
            <a:r>
              <a:rPr lang="en-US" sz="2000" dirty="0">
                <a:latin typeface="Calibri" panose="020F0502020204030204" pitchFamily="34" charset="0"/>
              </a:rPr>
              <a:t>carried out during a vehicle service include:</a:t>
            </a:r>
          </a:p>
          <a:p>
            <a:pPr marL="285750" indent="-285750">
              <a:buFontTx/>
              <a:buChar char="-"/>
            </a:pPr>
            <a:r>
              <a:rPr lang="en-US" sz="1800" dirty="0">
                <a:latin typeface="Calibri" panose="020F0502020204030204" pitchFamily="34" charset="0"/>
              </a:rPr>
              <a:t>Change the engine oil</a:t>
            </a:r>
          </a:p>
          <a:p>
            <a:pPr marL="285750" indent="-285750">
              <a:buFontTx/>
              <a:buChar char="-"/>
            </a:pPr>
            <a:r>
              <a:rPr lang="en-US" sz="1800" dirty="0">
                <a:latin typeface="Calibri" panose="020F0502020204030204" pitchFamily="34" charset="0"/>
              </a:rPr>
              <a:t>Replace the oil / Air / Fuel filters as per schedule by OE manufacturer</a:t>
            </a:r>
          </a:p>
          <a:p>
            <a:pPr marL="285750" indent="-285750">
              <a:buFontTx/>
              <a:buChar char="-"/>
            </a:pPr>
            <a:r>
              <a:rPr lang="en-US" sz="1800" dirty="0">
                <a:latin typeface="Calibri" panose="020F0502020204030204" pitchFamily="34" charset="0"/>
              </a:rPr>
              <a:t>Replace the cabin or a/c filter</a:t>
            </a:r>
          </a:p>
          <a:p>
            <a:pPr marL="285750" indent="-285750">
              <a:buFontTx/>
              <a:buChar char="-"/>
            </a:pPr>
            <a:r>
              <a:rPr lang="en-US" sz="1800" dirty="0">
                <a:latin typeface="Calibri" panose="020F0502020204030204" pitchFamily="34" charset="0"/>
              </a:rPr>
              <a:t>Service of Fuel Injection system </a:t>
            </a:r>
          </a:p>
          <a:p>
            <a:pPr marL="285750" indent="-285750">
              <a:buFontTx/>
              <a:buChar char="-"/>
            </a:pPr>
            <a:r>
              <a:rPr lang="en-US" sz="1800" dirty="0">
                <a:latin typeface="Calibri" panose="020F0502020204030204" pitchFamily="34" charset="0"/>
              </a:rPr>
              <a:t>Check level and refill brake fluid/clutch fluid</a:t>
            </a:r>
          </a:p>
          <a:p>
            <a:pPr marL="285750" indent="-285750">
              <a:buFontTx/>
              <a:buChar char="-"/>
            </a:pPr>
            <a:r>
              <a:rPr lang="en-US" sz="1800" dirty="0">
                <a:latin typeface="Calibri" panose="020F0502020204030204" pitchFamily="34" charset="0"/>
              </a:rPr>
              <a:t>Check Brake pads/Liners, Brake discs/Drums, and replace if worn out</a:t>
            </a:r>
          </a:p>
          <a:p>
            <a:pPr marL="285750" indent="-285750">
              <a:buFontTx/>
              <a:buChar char="-"/>
            </a:pPr>
            <a:r>
              <a:rPr lang="en-US" sz="1800" dirty="0">
                <a:latin typeface="Calibri" panose="020F0502020204030204" pitchFamily="34" charset="0"/>
              </a:rPr>
              <a:t>Check Coolant &amp; Hoses</a:t>
            </a:r>
          </a:p>
          <a:p>
            <a:pPr marL="285750" indent="-285750">
              <a:buFontTx/>
              <a:buChar char="-"/>
            </a:pPr>
            <a:r>
              <a:rPr lang="en-US" sz="1800" dirty="0">
                <a:latin typeface="Calibri" panose="020F0502020204030204" pitchFamily="34" charset="0"/>
              </a:rPr>
              <a:t>Check the charging systems &amp; Battery, if required, replace the battery.</a:t>
            </a:r>
          </a:p>
          <a:p>
            <a:pPr marL="285750" indent="-285750">
              <a:buFontTx/>
              <a:buChar char="-"/>
            </a:pPr>
            <a:r>
              <a:rPr lang="en-US" sz="1800" dirty="0">
                <a:latin typeface="Calibri" panose="020F0502020204030204" pitchFamily="34" charset="0"/>
              </a:rPr>
              <a:t>Check level &amp; Refill all Vehicle Fluids - power steering / </a:t>
            </a:r>
            <a:r>
              <a:rPr lang="en-US" sz="1800" dirty="0" err="1">
                <a:latin typeface="Calibri" panose="020F0502020204030204" pitchFamily="34" charset="0"/>
              </a:rPr>
              <a:t>Automatic,Manual</a:t>
            </a:r>
            <a:r>
              <a:rPr lang="en-US" sz="1800" dirty="0">
                <a:latin typeface="Calibri" panose="020F0502020204030204" pitchFamily="34" charset="0"/>
              </a:rPr>
              <a:t> Transmission Fluid</a:t>
            </a:r>
          </a:p>
          <a:p>
            <a:pPr marL="285750" indent="-285750">
              <a:buFontTx/>
              <a:buChar char="-"/>
            </a:pPr>
            <a:r>
              <a:rPr lang="en-US" sz="1800" dirty="0">
                <a:latin typeface="Calibri" panose="020F0502020204030204" pitchFamily="34" charset="0"/>
              </a:rPr>
              <a:t>Grease and lubricate components</a:t>
            </a:r>
          </a:p>
          <a:p>
            <a:pPr marL="285750" indent="-285750">
              <a:buFontTx/>
              <a:buChar char="-"/>
            </a:pPr>
            <a:r>
              <a:rPr lang="en-US" sz="1800" dirty="0">
                <a:latin typeface="Calibri" panose="020F0502020204030204" pitchFamily="34" charset="0"/>
              </a:rPr>
              <a:t>Inspect and replace the timing belt or timing chain if needed</a:t>
            </a:r>
          </a:p>
          <a:p>
            <a:pPr marL="285750" indent="-285750">
              <a:buFontTx/>
              <a:buChar char="-"/>
            </a:pPr>
            <a:r>
              <a:rPr lang="en-US" sz="1800" dirty="0">
                <a:latin typeface="Calibri" panose="020F0502020204030204" pitchFamily="34" charset="0"/>
              </a:rPr>
              <a:t>Check condition of the </a:t>
            </a:r>
            <a:r>
              <a:rPr lang="en-US" sz="1800" dirty="0" err="1">
                <a:latin typeface="Calibri" panose="020F0502020204030204" pitchFamily="34" charset="0"/>
              </a:rPr>
              <a:t>tyres</a:t>
            </a:r>
            <a:r>
              <a:rPr lang="en-US" sz="1800" dirty="0">
                <a:latin typeface="Calibri" panose="020F0502020204030204" pitchFamily="34" charset="0"/>
              </a:rPr>
              <a:t> &amp; periodically Rotate the </a:t>
            </a:r>
            <a:r>
              <a:rPr lang="en-US" sz="1800" dirty="0" err="1">
                <a:latin typeface="Calibri" panose="020F0502020204030204" pitchFamily="34" charset="0"/>
              </a:rPr>
              <a:t>Tyres</a:t>
            </a:r>
            <a:endParaRPr lang="en-US" sz="1800" dirty="0">
              <a:latin typeface="Calibri" panose="020F0502020204030204" pitchFamily="34" charset="0"/>
            </a:endParaRPr>
          </a:p>
          <a:p>
            <a:pPr marL="285750" indent="-285750">
              <a:buFontTx/>
              <a:buChar char="-"/>
            </a:pPr>
            <a:r>
              <a:rPr lang="en-US" sz="1800" dirty="0">
                <a:latin typeface="Calibri" panose="020F0502020204030204" pitchFamily="34" charset="0"/>
              </a:rPr>
              <a:t>Check for proper operation of all lights, wipers, etc.</a:t>
            </a:r>
          </a:p>
          <a:p>
            <a:pPr marL="285750" indent="-285750">
              <a:buFontTx/>
              <a:buChar char="-"/>
            </a:pPr>
            <a:r>
              <a:rPr lang="en-US" sz="1800" dirty="0">
                <a:latin typeface="Calibri" panose="020F0502020204030204" pitchFamily="34" charset="0"/>
              </a:rPr>
              <a:t>Check for any error codes in the ECU/dashboard and take corrective action.</a:t>
            </a:r>
          </a:p>
          <a:p>
            <a:pPr marL="285750" indent="-285750">
              <a:buFontTx/>
              <a:buChar char="-"/>
            </a:pPr>
            <a:r>
              <a:rPr lang="en-US" sz="1800" dirty="0">
                <a:latin typeface="Calibri" panose="020F0502020204030204" pitchFamily="34" charset="0"/>
              </a:rPr>
              <a:t>Use a scan tool to read trouble code.</a:t>
            </a:r>
          </a:p>
          <a:p>
            <a:pPr marL="285750" indent="-285750">
              <a:buFontTx/>
              <a:buChar char="-"/>
            </a:pPr>
            <a:r>
              <a:rPr lang="en-US" sz="1800" dirty="0">
                <a:latin typeface="Calibri" panose="020F0502020204030204" pitchFamily="34" charset="0"/>
              </a:rPr>
              <a:t>Mechanical parts that may cause the car to cease transmission or prove unsafe for the road are also noted and advised upon.</a:t>
            </a:r>
          </a:p>
        </p:txBody>
      </p:sp>
      <p:sp>
        <p:nvSpPr>
          <p:cNvPr id="5" name="TextBox 3"/>
          <p:cNvSpPr txBox="1">
            <a:spLocks noChangeArrowheads="1"/>
          </p:cNvSpPr>
          <p:nvPr/>
        </p:nvSpPr>
        <p:spPr bwMode="auto">
          <a:xfrm>
            <a:off x="381000" y="376238"/>
            <a:ext cx="4876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Vehicle Maintenance</a:t>
            </a:r>
          </a:p>
        </p:txBody>
      </p:sp>
    </p:spTree>
    <p:extLst>
      <p:ext uri="{BB962C8B-B14F-4D97-AF65-F5344CB8AC3E}">
        <p14:creationId xmlns:p14="http://schemas.microsoft.com/office/powerpoint/2010/main" val="2250458003"/>
      </p:ext>
    </p:extLst>
  </p:cSld>
  <p:clrMapOvr>
    <a:masterClrMapping/>
  </p:clrMapOvr>
  <p:transition spd="med">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930600A-885B-4452-90FD-7330840B14BE}" type="slidenum">
              <a:rPr lang="en-US" altLang="en-US" sz="1200" smtClean="0">
                <a:latin typeface="Times New Roman" panose="02020603050405020304" pitchFamily="18" charset="0"/>
              </a:rPr>
              <a:pPr>
                <a:spcBef>
                  <a:spcPct val="0"/>
                </a:spcBef>
                <a:buFontTx/>
                <a:buNone/>
              </a:pPr>
              <a:t>40</a:t>
            </a:fld>
            <a:endParaRPr lang="en-US" altLang="en-US" sz="1200">
              <a:latin typeface="Times New Roman" panose="02020603050405020304" pitchFamily="18" charset="0"/>
            </a:endParaRPr>
          </a:p>
        </p:txBody>
      </p:sp>
      <p:sp>
        <p:nvSpPr>
          <p:cNvPr id="149507" name="TextBox 2"/>
          <p:cNvSpPr txBox="1">
            <a:spLocks noChangeArrowheads="1"/>
          </p:cNvSpPr>
          <p:nvPr/>
        </p:nvSpPr>
        <p:spPr bwMode="auto">
          <a:xfrm>
            <a:off x="0" y="1102816"/>
            <a:ext cx="91440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400" b="1" dirty="0">
                <a:solidFill>
                  <a:srgbClr val="FF0000"/>
                </a:solidFill>
              </a:rPr>
              <a:t>Measurement:</a:t>
            </a:r>
          </a:p>
          <a:p>
            <a:pPr marL="342900" indent="-342900" algn="just" eaLnBrk="1" hangingPunct="1">
              <a:spcBef>
                <a:spcPct val="0"/>
              </a:spcBef>
              <a:buFontTx/>
              <a:buChar char="-"/>
            </a:pPr>
            <a:r>
              <a:rPr lang="en-IN" altLang="en-US" sz="1800" dirty="0"/>
              <a:t>A camera unit (sometimes called a "head") is attached to a specially designed clamp which holds on to a wheel. </a:t>
            </a:r>
          </a:p>
          <a:p>
            <a:pPr marL="342900" indent="-342900" algn="just" eaLnBrk="1" hangingPunct="1">
              <a:spcBef>
                <a:spcPct val="0"/>
              </a:spcBef>
              <a:buFontTx/>
              <a:buChar char="-"/>
            </a:pPr>
            <a:r>
              <a:rPr lang="en-IN" altLang="en-US" sz="1800" dirty="0"/>
              <a:t>There are usually four camera units in a wheel alignment system (a camera unit for each wheel). </a:t>
            </a:r>
          </a:p>
          <a:p>
            <a:pPr marL="342900" indent="-342900" algn="just" eaLnBrk="1" hangingPunct="1">
              <a:spcBef>
                <a:spcPct val="0"/>
              </a:spcBef>
              <a:buFontTx/>
              <a:buChar char="-"/>
            </a:pPr>
            <a:r>
              <a:rPr lang="en-IN" altLang="en-US" sz="1800" dirty="0"/>
              <a:t>The camera units communicate their physical positioning with respect to other camera units to a central computer which calculates and displays</a:t>
            </a:r>
            <a:r>
              <a:rPr lang="en-IN" altLang="en-US" sz="1800" baseline="30000" dirty="0"/>
              <a:t>.</a:t>
            </a:r>
          </a:p>
          <a:p>
            <a:pPr marL="342900" indent="-342900" algn="just" eaLnBrk="1" hangingPunct="1">
              <a:spcBef>
                <a:spcPct val="0"/>
              </a:spcBef>
              <a:buFontTx/>
              <a:buChar char="-"/>
            </a:pPr>
            <a:r>
              <a:rPr lang="en-IN" altLang="en-US" sz="1800" dirty="0"/>
              <a:t>Often with alignment equipment, these "heads" can be a large precision reflector. </a:t>
            </a:r>
          </a:p>
          <a:p>
            <a:pPr marL="342900" indent="-342900" algn="just" eaLnBrk="1" hangingPunct="1">
              <a:spcBef>
                <a:spcPct val="0"/>
              </a:spcBef>
              <a:buFontTx/>
              <a:buChar char="-"/>
            </a:pPr>
            <a:r>
              <a:rPr lang="en-IN" altLang="en-US" sz="1800" dirty="0"/>
              <a:t>Alignment "tower" contains the cameras as well as arrays of LEDs. This system flashes one array of LEDs for each reflector whilst a camera centrally located in the LED array "looks for" an image of the reflectors patterned face. </a:t>
            </a:r>
          </a:p>
        </p:txBody>
      </p:sp>
      <p:pic>
        <p:nvPicPr>
          <p:cNvPr id="149509" name="Picture 6" descr="Image result for camera alignment unit"/>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876800" y="3996534"/>
            <a:ext cx="3921125" cy="275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62125" y="304800"/>
            <a:ext cx="4767075"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Checking Wheel Alignment</a:t>
            </a:r>
          </a:p>
        </p:txBody>
      </p:sp>
    </p:spTree>
    <p:extLst>
      <p:ext uri="{BB962C8B-B14F-4D97-AF65-F5344CB8AC3E}">
        <p14:creationId xmlns:p14="http://schemas.microsoft.com/office/powerpoint/2010/main" val="205760204"/>
      </p:ext>
    </p:extLst>
  </p:cSld>
  <p:clrMapOvr>
    <a:masterClrMapping/>
  </p:clrMapOvr>
  <p:transition spd="med">
    <p:wedg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41</a:t>
            </a:fld>
            <a:endParaRPr lang="en-US" alt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1600200"/>
            <a:ext cx="8763001" cy="4086740"/>
          </a:xfrm>
          <a:prstGeom prst="rect">
            <a:avLst/>
          </a:prstGeom>
        </p:spPr>
      </p:pic>
      <p:sp>
        <p:nvSpPr>
          <p:cNvPr id="5" name="TextBox 2"/>
          <p:cNvSpPr txBox="1">
            <a:spLocks noChangeArrowheads="1"/>
          </p:cNvSpPr>
          <p:nvPr/>
        </p:nvSpPr>
        <p:spPr bwMode="auto">
          <a:xfrm>
            <a:off x="76200" y="1219200"/>
            <a:ext cx="826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Sample of Typical Wheel Alignment service schedule of some truck models:</a:t>
            </a:r>
          </a:p>
        </p:txBody>
      </p:sp>
      <p:sp>
        <p:nvSpPr>
          <p:cNvPr id="6" name="Rectangle 5"/>
          <p:cNvSpPr/>
          <p:nvPr/>
        </p:nvSpPr>
        <p:spPr>
          <a:xfrm>
            <a:off x="262125" y="304800"/>
            <a:ext cx="4767075"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Checking Wheel Alignment</a:t>
            </a:r>
          </a:p>
        </p:txBody>
      </p:sp>
    </p:spTree>
    <p:extLst>
      <p:ext uri="{BB962C8B-B14F-4D97-AF65-F5344CB8AC3E}">
        <p14:creationId xmlns:p14="http://schemas.microsoft.com/office/powerpoint/2010/main" val="3585480854"/>
      </p:ext>
    </p:extLst>
  </p:cSld>
  <p:clrMapOvr>
    <a:masterClrMapping/>
  </p:clrMapOvr>
  <p:transition spd="med">
    <p:wedg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42</a:t>
            </a:fld>
            <a:endParaRPr lang="en-US" altLang="en-US" sz="1200">
              <a:latin typeface="Times New Roman" panose="02020603050405020304" pitchFamily="18" charset="0"/>
            </a:endParaRPr>
          </a:p>
        </p:txBody>
      </p:sp>
      <p:sp>
        <p:nvSpPr>
          <p:cNvPr id="4" name="Rectangle 3"/>
          <p:cNvSpPr/>
          <p:nvPr/>
        </p:nvSpPr>
        <p:spPr>
          <a:xfrm>
            <a:off x="1627349" y="3048000"/>
            <a:ext cx="6041526"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7. Brake Adjustment &amp; Defects</a:t>
            </a:r>
          </a:p>
        </p:txBody>
      </p:sp>
    </p:spTree>
    <p:extLst>
      <p:ext uri="{BB962C8B-B14F-4D97-AF65-F5344CB8AC3E}">
        <p14:creationId xmlns:p14="http://schemas.microsoft.com/office/powerpoint/2010/main" val="521281619"/>
      </p:ext>
    </p:extLst>
  </p:cSld>
  <p:clrMapOvr>
    <a:masterClrMapping/>
  </p:clrMapOvr>
  <p:transition spd="med">
    <p:wedg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43</a:t>
            </a:fld>
            <a:endParaRPr lang="en-US" altLang="en-US"/>
          </a:p>
        </p:txBody>
      </p:sp>
      <p:sp>
        <p:nvSpPr>
          <p:cNvPr id="4" name="TextBox 3"/>
          <p:cNvSpPr txBox="1">
            <a:spLocks noChangeArrowheads="1"/>
          </p:cNvSpPr>
          <p:nvPr/>
        </p:nvSpPr>
        <p:spPr bwMode="auto">
          <a:xfrm>
            <a:off x="76200" y="1143000"/>
            <a:ext cx="9067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US" sz="2000" b="1" dirty="0">
                <a:solidFill>
                  <a:srgbClr val="FF0000"/>
                </a:solidFill>
              </a:rPr>
              <a:t>Brake Adjustments:</a:t>
            </a:r>
          </a:p>
          <a:p>
            <a:pPr algn="just" eaLnBrk="1" hangingPunct="1">
              <a:spcBef>
                <a:spcPct val="0"/>
              </a:spcBef>
              <a:buFontTx/>
              <a:buChar char="-"/>
            </a:pPr>
            <a:r>
              <a:rPr lang="en-US" sz="2000" dirty="0"/>
              <a:t>S-CAM brake systems have been used in medium and heavy trucks for decades. </a:t>
            </a:r>
          </a:p>
          <a:p>
            <a:pPr algn="just" eaLnBrk="1" hangingPunct="1">
              <a:spcBef>
                <a:spcPct val="0"/>
              </a:spcBef>
              <a:buFontTx/>
              <a:buChar char="-"/>
            </a:pPr>
            <a:r>
              <a:rPr lang="en-US" sz="2000" dirty="0"/>
              <a:t>Many S-CAM brakes are </a:t>
            </a:r>
            <a:r>
              <a:rPr lang="en-US" sz="2000" b="1" dirty="0"/>
              <a:t>non-self adjusting </a:t>
            </a:r>
            <a:r>
              <a:rPr lang="en-US" sz="2000" dirty="0"/>
              <a:t>and therefore require periodic readjusting to compensate for brake shoe wear. </a:t>
            </a:r>
          </a:p>
          <a:p>
            <a:pPr algn="just" eaLnBrk="1" hangingPunct="1">
              <a:spcBef>
                <a:spcPct val="0"/>
              </a:spcBef>
              <a:buFontTx/>
              <a:buChar char="-"/>
            </a:pPr>
            <a:r>
              <a:rPr lang="en-US" sz="2000" dirty="0"/>
              <a:t>Slack Adjuster automatically adjusts the gap between Brake Liner &amp; Drum</a:t>
            </a:r>
          </a:p>
          <a:p>
            <a:pPr algn="just" eaLnBrk="1" hangingPunct="1">
              <a:spcBef>
                <a:spcPct val="0"/>
              </a:spcBef>
              <a:buFontTx/>
              <a:buChar char="-"/>
            </a:pPr>
            <a:r>
              <a:rPr lang="en-US" altLang="en-US" sz="2000" dirty="0"/>
              <a:t>In auto Slack Adjuster type Brake system, adjustment is only required at the time of Brake Pad replacement.</a:t>
            </a:r>
            <a:endParaRPr lang="en-IN" altLang="en-US" sz="2000" dirty="0"/>
          </a:p>
        </p:txBody>
      </p:sp>
      <p:sp>
        <p:nvSpPr>
          <p:cNvPr id="6" name="Rectangle 5"/>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pic>
        <p:nvPicPr>
          <p:cNvPr id="14" name="Pictur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09600" y="3389769"/>
            <a:ext cx="8000999" cy="3365976"/>
          </a:xfrm>
          <a:prstGeom prst="rect">
            <a:avLst/>
          </a:prstGeom>
        </p:spPr>
      </p:pic>
    </p:spTree>
    <p:extLst>
      <p:ext uri="{BB962C8B-B14F-4D97-AF65-F5344CB8AC3E}">
        <p14:creationId xmlns:p14="http://schemas.microsoft.com/office/powerpoint/2010/main" val="825780082"/>
      </p:ext>
    </p:extLst>
  </p:cSld>
  <p:clrMapOvr>
    <a:masterClrMapping/>
  </p:clrMapOvr>
  <p:transition spd="med">
    <p:wedg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44</a:t>
            </a:fld>
            <a:endParaRPr lang="en-US" altLang="en-US" sz="1200">
              <a:latin typeface="Times New Roman" panose="02020603050405020304" pitchFamily="18" charset="0"/>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3030" y="1230866"/>
            <a:ext cx="3691270" cy="5089269"/>
          </a:xfrm>
          <a:prstGeom prst="rect">
            <a:avLst/>
          </a:prstGeom>
        </p:spPr>
      </p:pic>
      <p:sp>
        <p:nvSpPr>
          <p:cNvPr id="4" name="TextBox 3"/>
          <p:cNvSpPr txBox="1"/>
          <p:nvPr/>
        </p:nvSpPr>
        <p:spPr>
          <a:xfrm>
            <a:off x="838200" y="6282717"/>
            <a:ext cx="3581400" cy="461665"/>
          </a:xfrm>
          <a:prstGeom prst="rect">
            <a:avLst/>
          </a:prstGeom>
          <a:noFill/>
        </p:spPr>
        <p:txBody>
          <a:bodyPr wrap="square" rtlCol="0">
            <a:spAutoFit/>
          </a:bodyPr>
          <a:lstStyle/>
          <a:p>
            <a:r>
              <a:rPr lang="en-US" dirty="0">
                <a:latin typeface="Calibri" panose="020F0502020204030204" pitchFamily="34" charset="0"/>
              </a:rPr>
              <a:t>Auto Slack Adjuster</a:t>
            </a:r>
          </a:p>
        </p:txBody>
      </p:sp>
      <p:pic>
        <p:nvPicPr>
          <p:cNvPr id="239618" name="Picture 2" descr="dsl-d2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930" y="1716328"/>
            <a:ext cx="4681870" cy="41488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72000" y="6243935"/>
            <a:ext cx="3581400" cy="461665"/>
          </a:xfrm>
          <a:prstGeom prst="rect">
            <a:avLst/>
          </a:prstGeom>
          <a:noFill/>
        </p:spPr>
        <p:txBody>
          <a:bodyPr wrap="square" rtlCol="0">
            <a:spAutoFit/>
          </a:bodyPr>
          <a:lstStyle/>
          <a:p>
            <a:r>
              <a:rPr lang="en-US" dirty="0">
                <a:latin typeface="Calibri" panose="020F0502020204030204" pitchFamily="34" charset="0"/>
              </a:rPr>
              <a:t>Manual Slack Adjuster</a:t>
            </a:r>
          </a:p>
        </p:txBody>
      </p:sp>
      <p:sp>
        <p:nvSpPr>
          <p:cNvPr id="8" name="Rectangle 7"/>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
        <p:nvSpPr>
          <p:cNvPr id="9" name="Rectangle 8"/>
          <p:cNvSpPr/>
          <p:nvPr/>
        </p:nvSpPr>
        <p:spPr bwMode="auto">
          <a:xfrm>
            <a:off x="152400" y="1230866"/>
            <a:ext cx="3650434" cy="5474734"/>
          </a:xfrm>
          <a:prstGeom prst="rect">
            <a:avLst/>
          </a:prstGeom>
          <a:noFill/>
          <a:ln w="381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1" u="none" strike="noStrike" cap="none" normalizeH="0" baseline="0">
              <a:ln>
                <a:noFill/>
              </a:ln>
              <a:solidFill>
                <a:schemeClr val="tx1"/>
              </a:solidFill>
              <a:effectLst/>
              <a:latin typeface="Arial" charset="0"/>
            </a:endParaRPr>
          </a:p>
        </p:txBody>
      </p:sp>
      <p:sp>
        <p:nvSpPr>
          <p:cNvPr id="10" name="Rectangle 9"/>
          <p:cNvSpPr/>
          <p:nvPr/>
        </p:nvSpPr>
        <p:spPr bwMode="auto">
          <a:xfrm>
            <a:off x="3962400" y="1230866"/>
            <a:ext cx="4876800" cy="5474734"/>
          </a:xfrm>
          <a:prstGeom prst="rect">
            <a:avLst/>
          </a:prstGeom>
          <a:noFill/>
          <a:ln w="381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1"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06983096"/>
      </p:ext>
    </p:extLst>
  </p:cSld>
  <p:clrMapOvr>
    <a:masterClrMapping/>
  </p:clrMapOvr>
  <p:transition spd="med">
    <p:wedg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45</a:t>
            </a:fld>
            <a:endParaRPr lang="en-US" altLang="en-US" sz="1200">
              <a:latin typeface="Times New Roman" panose="02020603050405020304" pitchFamily="18" charset="0"/>
            </a:endParaRPr>
          </a:p>
        </p:txBody>
      </p:sp>
      <p:pic>
        <p:nvPicPr>
          <p:cNvPr id="238596" name="Picture 4" descr="dsl-d2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95425"/>
            <a:ext cx="7490967" cy="4921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9600" y="6320135"/>
            <a:ext cx="5105400" cy="400110"/>
          </a:xfrm>
          <a:prstGeom prst="rect">
            <a:avLst/>
          </a:prstGeom>
          <a:noFill/>
        </p:spPr>
        <p:txBody>
          <a:bodyPr wrap="square" rtlCol="0">
            <a:spAutoFit/>
          </a:bodyPr>
          <a:lstStyle/>
          <a:p>
            <a:r>
              <a:rPr lang="en-US" sz="2000" b="1" dirty="0">
                <a:latin typeface="Calibri" panose="020F0502020204030204" pitchFamily="34" charset="0"/>
              </a:rPr>
              <a:t>Types of  Auto Slack Adjuster</a:t>
            </a:r>
          </a:p>
        </p:txBody>
      </p:sp>
      <p:sp>
        <p:nvSpPr>
          <p:cNvPr id="6" name="Rectangle 5"/>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
        <p:nvSpPr>
          <p:cNvPr id="7" name="Rectangle 6"/>
          <p:cNvSpPr/>
          <p:nvPr/>
        </p:nvSpPr>
        <p:spPr bwMode="auto">
          <a:xfrm>
            <a:off x="228600" y="1295400"/>
            <a:ext cx="8610600" cy="5474734"/>
          </a:xfrm>
          <a:prstGeom prst="rect">
            <a:avLst/>
          </a:prstGeom>
          <a:noFill/>
          <a:ln w="381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1"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01090787"/>
      </p:ext>
    </p:extLst>
  </p:cSld>
  <p:clrMapOvr>
    <a:masterClrMapping/>
  </p:clrMapOvr>
  <p:transition spd="med">
    <p:wedg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46</a:t>
            </a:fld>
            <a:endParaRPr lang="en-US" altLang="en-US" sz="1200">
              <a:latin typeface="Times New Roman" panose="02020603050405020304" pitchFamily="18" charset="0"/>
            </a:endParaRPr>
          </a:p>
        </p:txBody>
      </p:sp>
      <p:sp>
        <p:nvSpPr>
          <p:cNvPr id="53252" name="TextBox 3"/>
          <p:cNvSpPr txBox="1">
            <a:spLocks noChangeArrowheads="1"/>
          </p:cNvSpPr>
          <p:nvPr/>
        </p:nvSpPr>
        <p:spPr bwMode="auto">
          <a:xfrm>
            <a:off x="152400" y="1219200"/>
            <a:ext cx="88392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US" sz="2000" b="1" dirty="0">
                <a:solidFill>
                  <a:srgbClr val="FF0000"/>
                </a:solidFill>
              </a:rPr>
              <a:t>Brake Adjustment: </a:t>
            </a:r>
          </a:p>
          <a:p>
            <a:pPr algn="just" eaLnBrk="1" hangingPunct="1">
              <a:spcBef>
                <a:spcPct val="0"/>
              </a:spcBef>
              <a:buFontTx/>
              <a:buChar char="-"/>
            </a:pPr>
            <a:r>
              <a:rPr lang="en-US" sz="2000" dirty="0"/>
              <a:t>An S-CAM brake with excessive shoe to drum clearance will engage too late while one which is too tight will engage too soon and may drag. </a:t>
            </a:r>
          </a:p>
          <a:p>
            <a:pPr algn="just" eaLnBrk="1" hangingPunct="1">
              <a:spcBef>
                <a:spcPct val="0"/>
              </a:spcBef>
              <a:buFontTx/>
              <a:buChar char="-"/>
            </a:pPr>
            <a:r>
              <a:rPr lang="en-US" sz="2000" dirty="0"/>
              <a:t>This drag can reduce KMPL &amp; result in premature brake shoe and/or drum wear. </a:t>
            </a:r>
          </a:p>
          <a:p>
            <a:pPr algn="just" eaLnBrk="1" hangingPunct="1">
              <a:spcBef>
                <a:spcPct val="0"/>
              </a:spcBef>
              <a:buFontTx/>
              <a:buChar char="-"/>
            </a:pPr>
            <a:r>
              <a:rPr lang="en-US" sz="2000" dirty="0"/>
              <a:t>It is critical for both safety and maximum fuel economy that S-CAM brakes be properly adjusted. </a:t>
            </a:r>
          </a:p>
          <a:p>
            <a:pPr algn="just" eaLnBrk="1" hangingPunct="1">
              <a:spcBef>
                <a:spcPct val="0"/>
              </a:spcBef>
              <a:buFontTx/>
              <a:buChar char="-"/>
            </a:pPr>
            <a:r>
              <a:rPr lang="en-US" sz="2000" dirty="0"/>
              <a:t>It is important to note that all S-CAM brakes on a given vehicle to be adjusted properly to avoid undue improper rear to front synchronization.</a:t>
            </a:r>
          </a:p>
          <a:p>
            <a:pPr algn="just" eaLnBrk="1" hangingPunct="1">
              <a:spcBef>
                <a:spcPct val="0"/>
              </a:spcBef>
              <a:buFontTx/>
              <a:buChar char="-"/>
            </a:pPr>
            <a:r>
              <a:rPr lang="en-US" sz="2000" dirty="0"/>
              <a:t>Trailer brake adjustment on fifth wheel units is also important to synchronization and lateral force equalization.</a:t>
            </a:r>
          </a:p>
          <a:p>
            <a:pPr algn="just" eaLnBrk="1" hangingPunct="1">
              <a:spcBef>
                <a:spcPct val="0"/>
              </a:spcBef>
              <a:buFontTx/>
              <a:buChar char="-"/>
            </a:pPr>
            <a:r>
              <a:rPr lang="en-US" sz="2000" dirty="0"/>
              <a:t>A broken Return spring or a return spring that has lost its tension will cause a brake shoe to drag.</a:t>
            </a:r>
          </a:p>
          <a:p>
            <a:pPr algn="just" eaLnBrk="1" hangingPunct="1">
              <a:spcBef>
                <a:spcPct val="0"/>
              </a:spcBef>
              <a:buFontTx/>
              <a:buChar char="-"/>
            </a:pPr>
            <a:r>
              <a:rPr lang="en-US" sz="2000" dirty="0"/>
              <a:t>Excessive corrosion or lack of proper lubrication of the shoe mount and shoe to backing plate may also cause an S-CAM shoe to drag. </a:t>
            </a:r>
          </a:p>
          <a:p>
            <a:pPr algn="just" eaLnBrk="1" hangingPunct="1">
              <a:spcBef>
                <a:spcPct val="0"/>
              </a:spcBef>
              <a:buFontTx/>
              <a:buChar char="-"/>
            </a:pPr>
            <a:r>
              <a:rPr lang="en-US" sz="2000" dirty="0"/>
              <a:t>Dragging shoe can cause reduced KMPL and premature shoe wear.</a:t>
            </a:r>
            <a:endParaRPr lang="en-IN" altLang="en-US" sz="1400" dirty="0">
              <a:latin typeface="Times New Roman" panose="02020603050405020304" pitchFamily="18" charset="0"/>
            </a:endParaRPr>
          </a:p>
        </p:txBody>
      </p:sp>
      <p:sp>
        <p:nvSpPr>
          <p:cNvPr id="5" name="Rectangle 4"/>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2374502426"/>
      </p:ext>
    </p:extLst>
  </p:cSld>
  <p:clrMapOvr>
    <a:masterClrMapping/>
  </p:clrMapOvr>
  <p:transition spd="med">
    <p:wedg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47</a:t>
            </a:fld>
            <a:endParaRPr lang="en-US" altLang="en-US"/>
          </a:p>
        </p:txBody>
      </p:sp>
      <p:pic>
        <p:nvPicPr>
          <p:cNvPr id="240642" name="Picture 2" descr="dsl-d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30610"/>
            <a:ext cx="6448425" cy="45860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p:cNvSpPr txBox="1">
            <a:spLocks noChangeArrowheads="1"/>
          </p:cNvSpPr>
          <p:nvPr/>
        </p:nvSpPr>
        <p:spPr bwMode="auto">
          <a:xfrm>
            <a:off x="0" y="1176516"/>
            <a:ext cx="891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None/>
            </a:pPr>
            <a:r>
              <a:rPr lang="en-IN" altLang="en-US" sz="2000" b="1" dirty="0">
                <a:solidFill>
                  <a:srgbClr val="FF0000"/>
                </a:solidFill>
              </a:rPr>
              <a:t>Brake adjustment: </a:t>
            </a:r>
            <a:r>
              <a:rPr lang="en-US" sz="2000" dirty="0"/>
              <a:t>Figure-A illustrates a typical S-CAM brake. The adjusting nut allows the shoe to be positioned closer or farther from the brake drum.</a:t>
            </a:r>
            <a:endParaRPr lang="en-IN" altLang="en-US" sz="2000" dirty="0">
              <a:latin typeface="Times New Roman" panose="02020603050405020304" pitchFamily="18" charset="0"/>
            </a:endParaRPr>
          </a:p>
        </p:txBody>
      </p:sp>
      <p:sp>
        <p:nvSpPr>
          <p:cNvPr id="5" name="TextBox 4"/>
          <p:cNvSpPr txBox="1"/>
          <p:nvPr/>
        </p:nvSpPr>
        <p:spPr>
          <a:xfrm>
            <a:off x="5410200" y="6185842"/>
            <a:ext cx="3581400" cy="400110"/>
          </a:xfrm>
          <a:prstGeom prst="rect">
            <a:avLst/>
          </a:prstGeom>
          <a:noFill/>
        </p:spPr>
        <p:txBody>
          <a:bodyPr wrap="square" rtlCol="0">
            <a:spAutoFit/>
          </a:bodyPr>
          <a:lstStyle/>
          <a:p>
            <a:r>
              <a:rPr lang="en-US" sz="2000" b="1" dirty="0">
                <a:latin typeface="Calibri" panose="020F0502020204030204" pitchFamily="34" charset="0"/>
              </a:rPr>
              <a:t>Figure-A : S-CAM Brake</a:t>
            </a:r>
          </a:p>
        </p:txBody>
      </p:sp>
      <p:sp>
        <p:nvSpPr>
          <p:cNvPr id="6" name="Rectangle 5"/>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
        <p:nvSpPr>
          <p:cNvPr id="7" name="Rectangle 6"/>
          <p:cNvSpPr/>
          <p:nvPr/>
        </p:nvSpPr>
        <p:spPr bwMode="auto">
          <a:xfrm>
            <a:off x="990600" y="1884402"/>
            <a:ext cx="7848600" cy="4885731"/>
          </a:xfrm>
          <a:prstGeom prst="rect">
            <a:avLst/>
          </a:prstGeom>
          <a:noFill/>
          <a:ln w="381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1"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2329491"/>
      </p:ext>
    </p:extLst>
  </p:cSld>
  <p:clrMapOvr>
    <a:masterClrMapping/>
  </p:clrMapOvr>
  <p:transition spd="med">
    <p:wedg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48</a:t>
            </a:fld>
            <a:endParaRPr lang="en-US" altLang="en-US" sz="1200">
              <a:latin typeface="Times New Roman" panose="02020603050405020304" pitchFamily="18" charset="0"/>
            </a:endParaRPr>
          </a:p>
        </p:txBody>
      </p:sp>
      <p:sp>
        <p:nvSpPr>
          <p:cNvPr id="53252" name="TextBox 3"/>
          <p:cNvSpPr txBox="1">
            <a:spLocks noChangeArrowheads="1"/>
          </p:cNvSpPr>
          <p:nvPr/>
        </p:nvSpPr>
        <p:spPr bwMode="auto">
          <a:xfrm>
            <a:off x="76200" y="1143000"/>
            <a:ext cx="86868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IN" altLang="en-US" sz="2000" b="1" dirty="0">
                <a:solidFill>
                  <a:srgbClr val="FF0000"/>
                </a:solidFill>
              </a:rPr>
              <a:t>Brake Adjustment Process:</a:t>
            </a:r>
            <a:endParaRPr lang="en-US" altLang="en-US" sz="2000" dirty="0">
              <a:solidFill>
                <a:srgbClr val="FF0000"/>
              </a:solidFill>
            </a:endParaRPr>
          </a:p>
          <a:p>
            <a:pPr algn="just" eaLnBrk="1" hangingPunct="1">
              <a:spcBef>
                <a:spcPct val="0"/>
              </a:spcBef>
              <a:buFontTx/>
              <a:buChar char="-"/>
            </a:pPr>
            <a:r>
              <a:rPr lang="en-US" altLang="en-US" sz="2000" dirty="0"/>
              <a:t>Locate an appropriate manual to determine correct adjustment procedure.</a:t>
            </a:r>
          </a:p>
          <a:p>
            <a:pPr algn="just" eaLnBrk="1" hangingPunct="1">
              <a:spcBef>
                <a:spcPct val="0"/>
              </a:spcBef>
              <a:buFontTx/>
              <a:buChar char="-"/>
            </a:pPr>
            <a:r>
              <a:rPr lang="en-US" altLang="en-US" sz="2000" dirty="0"/>
              <a:t>Block the wheels so the vehicle will not roll. </a:t>
            </a:r>
          </a:p>
          <a:p>
            <a:pPr algn="just" eaLnBrk="1" hangingPunct="1">
              <a:spcBef>
                <a:spcPct val="0"/>
              </a:spcBef>
              <a:buFontTx/>
              <a:buChar char="-"/>
            </a:pPr>
            <a:r>
              <a:rPr lang="en-US" altLang="en-US" sz="2000" dirty="0"/>
              <a:t>Release the parking brake and place transmission in neutral.</a:t>
            </a:r>
          </a:p>
          <a:p>
            <a:pPr algn="just" eaLnBrk="1" hangingPunct="1">
              <a:spcBef>
                <a:spcPct val="0"/>
              </a:spcBef>
              <a:buFontTx/>
              <a:buChar char="-"/>
            </a:pPr>
            <a:r>
              <a:rPr lang="en-US" altLang="en-US" sz="2000" dirty="0"/>
              <a:t>Raise the axle and place a safety stand at an appropriate place to support the weight of the vehicle.</a:t>
            </a:r>
          </a:p>
          <a:p>
            <a:pPr algn="just" eaLnBrk="1" hangingPunct="1">
              <a:spcBef>
                <a:spcPct val="0"/>
              </a:spcBef>
              <a:buFontTx/>
              <a:buChar char="-"/>
            </a:pPr>
            <a:r>
              <a:rPr lang="en-US" altLang="en-US" sz="2000" dirty="0"/>
              <a:t>By hand, try to rotate wheel and tire assembly. If it moves freely, check for:</a:t>
            </a:r>
          </a:p>
          <a:p>
            <a:pPr lvl="1" algn="just" eaLnBrk="1" hangingPunct="1">
              <a:spcBef>
                <a:spcPct val="0"/>
              </a:spcBef>
              <a:buFontTx/>
              <a:buChar char="-"/>
            </a:pPr>
            <a:r>
              <a:rPr lang="en-US" altLang="en-US" sz="2000" dirty="0"/>
              <a:t>Proper stroke or travel of the slack adjuster, usually 1 - 1 1/2 inches.</a:t>
            </a:r>
          </a:p>
          <a:p>
            <a:pPr lvl="1" algn="just" eaLnBrk="1" hangingPunct="1">
              <a:spcBef>
                <a:spcPct val="0"/>
              </a:spcBef>
              <a:buFontTx/>
              <a:buChar char="-"/>
            </a:pPr>
            <a:r>
              <a:rPr lang="en-US" altLang="en-US" sz="2000" dirty="0"/>
              <a:t>Correct decrease of air tank pressure for a full brake application - usually 8 to 12 psi.</a:t>
            </a:r>
          </a:p>
          <a:p>
            <a:pPr lvl="1" algn="just" eaLnBrk="1" hangingPunct="1">
              <a:spcBef>
                <a:spcPct val="0"/>
              </a:spcBef>
              <a:buFontTx/>
              <a:buChar char="-"/>
            </a:pPr>
            <a:r>
              <a:rPr lang="en-US" altLang="en-US" sz="2000" dirty="0"/>
              <a:t>The slack adjuster set at 90° to the brake chamber with full brake application.</a:t>
            </a:r>
          </a:p>
          <a:p>
            <a:pPr algn="just" eaLnBrk="1" hangingPunct="1">
              <a:spcBef>
                <a:spcPct val="0"/>
              </a:spcBef>
              <a:buFontTx/>
              <a:buChar char="-"/>
            </a:pPr>
            <a:r>
              <a:rPr lang="en-US" altLang="en-US" sz="2000" dirty="0"/>
              <a:t>If any of these adjustments are out of specifications, readjust according to manufacturer's specification.</a:t>
            </a:r>
          </a:p>
          <a:p>
            <a:pPr algn="just" eaLnBrk="1" hangingPunct="1">
              <a:spcBef>
                <a:spcPct val="0"/>
              </a:spcBef>
              <a:buFontTx/>
              <a:buChar char="-"/>
            </a:pPr>
            <a:r>
              <a:rPr lang="en-US" altLang="en-US" sz="2000" dirty="0"/>
              <a:t>If the wheel and tire assembly does not turn freely, recheck the adjustments. If the wheel still does not turn freely, remove the brake drum for an internal inspection.</a:t>
            </a:r>
            <a:endParaRPr lang="en-IN" altLang="en-US" sz="2000" dirty="0"/>
          </a:p>
        </p:txBody>
      </p:sp>
      <p:sp>
        <p:nvSpPr>
          <p:cNvPr id="5" name="Rectangle 4"/>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3890738389"/>
      </p:ext>
    </p:extLst>
  </p:cSld>
  <p:clrMapOvr>
    <a:masterClrMapping/>
  </p:clrMapOvr>
  <p:transition spd="med">
    <p:wedg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49</a:t>
            </a:fld>
            <a:endParaRPr lang="en-US" altLang="en-US" sz="1200">
              <a:latin typeface="Times New Roman" panose="02020603050405020304" pitchFamily="18" charset="0"/>
            </a:endParaRPr>
          </a:p>
        </p:txBody>
      </p:sp>
      <p:sp>
        <p:nvSpPr>
          <p:cNvPr id="53252" name="TextBox 3"/>
          <p:cNvSpPr txBox="1">
            <a:spLocks noChangeArrowheads="1"/>
          </p:cNvSpPr>
          <p:nvPr/>
        </p:nvSpPr>
        <p:spPr bwMode="auto">
          <a:xfrm>
            <a:off x="152400" y="1219200"/>
            <a:ext cx="88392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IN" altLang="en-US" sz="2000" b="1" u="sng" dirty="0">
                <a:solidFill>
                  <a:srgbClr val="FF0000"/>
                </a:solidFill>
              </a:rPr>
              <a:t>Brake System – Trouble shooting</a:t>
            </a:r>
          </a:p>
          <a:p>
            <a:pPr marL="0" indent="0" algn="just" eaLnBrk="1" hangingPunct="1">
              <a:spcBef>
                <a:spcPct val="0"/>
              </a:spcBef>
              <a:buNone/>
            </a:pPr>
            <a:r>
              <a:rPr lang="en-IN" altLang="en-US" sz="2000" b="1" dirty="0">
                <a:solidFill>
                  <a:srgbClr val="FF0000"/>
                </a:solidFill>
              </a:rPr>
              <a:t>Loss of brake efficiency:</a:t>
            </a:r>
            <a:endParaRPr lang="en-IN" altLang="en-US" sz="2000" b="1" dirty="0"/>
          </a:p>
          <a:p>
            <a:pPr algn="just" eaLnBrk="1" hangingPunct="1">
              <a:spcBef>
                <a:spcPct val="0"/>
              </a:spcBef>
              <a:buFontTx/>
              <a:buChar char="-"/>
            </a:pPr>
            <a:r>
              <a:rPr lang="en-IN" altLang="en-US" sz="2000" dirty="0"/>
              <a:t>The brake fluid may have leaked and entered the brake drum and soaked the brake lining. The lining has to replaced in such a case and the source of leak repaired.</a:t>
            </a:r>
          </a:p>
          <a:p>
            <a:pPr algn="just" eaLnBrk="1" hangingPunct="1">
              <a:spcBef>
                <a:spcPct val="0"/>
              </a:spcBef>
              <a:buFontTx/>
              <a:buChar char="-"/>
            </a:pPr>
            <a:r>
              <a:rPr lang="en-IN" altLang="en-US" sz="2000" dirty="0"/>
              <a:t>The pressure of air in the system which has to be bled. Also, the source of air entry should be detected and repaired.</a:t>
            </a:r>
          </a:p>
          <a:p>
            <a:pPr algn="just" eaLnBrk="1" hangingPunct="1">
              <a:spcBef>
                <a:spcPct val="0"/>
              </a:spcBef>
              <a:buFontTx/>
              <a:buChar char="-"/>
            </a:pPr>
            <a:r>
              <a:rPr lang="en-IN" altLang="en-US" sz="2000" dirty="0"/>
              <a:t>The brake lining may have worn smooth. This has to be replaced.</a:t>
            </a:r>
          </a:p>
          <a:p>
            <a:pPr algn="just" eaLnBrk="1" hangingPunct="1">
              <a:spcBef>
                <a:spcPct val="0"/>
              </a:spcBef>
              <a:buFontTx/>
              <a:buChar char="-"/>
            </a:pPr>
            <a:r>
              <a:rPr lang="en-IN" altLang="en-US" sz="2000" dirty="0"/>
              <a:t>Operating linkage of the brake system may be out of adjustment or disconnected which may be adjusted or reconnected.</a:t>
            </a:r>
            <a:endParaRPr lang="en-IN" altLang="en-US" sz="2400" dirty="0"/>
          </a:p>
          <a:p>
            <a:pPr algn="just" eaLnBrk="1" hangingPunct="1">
              <a:spcBef>
                <a:spcPct val="0"/>
              </a:spcBef>
              <a:buFontTx/>
              <a:buChar char="-"/>
            </a:pPr>
            <a:r>
              <a:rPr lang="en-IN" altLang="en-US" sz="2000" dirty="0">
                <a:cs typeface="Shruti" panose="020B0502040204020203" pitchFamily="34" charset="0"/>
              </a:rPr>
              <a:t>Automatic Brake adjuster may have stopped functioning which may be inspected, repaired or replaced as required, after which brake shoe may be adjusted.</a:t>
            </a:r>
          </a:p>
          <a:p>
            <a:pPr algn="just" eaLnBrk="1" hangingPunct="1">
              <a:spcBef>
                <a:spcPct val="0"/>
              </a:spcBef>
              <a:buFontTx/>
              <a:buChar char="-"/>
            </a:pPr>
            <a:r>
              <a:rPr lang="en-IN" altLang="en-US" sz="2000" dirty="0">
                <a:cs typeface="Shruti" panose="020B0502040204020203" pitchFamily="34" charset="0"/>
              </a:rPr>
              <a:t>Brake shoe may be distorted, which may be replaced.</a:t>
            </a:r>
          </a:p>
          <a:p>
            <a:pPr algn="just" eaLnBrk="1" hangingPunct="1">
              <a:spcBef>
                <a:spcPct val="0"/>
              </a:spcBef>
              <a:buFontTx/>
              <a:buChar char="-"/>
            </a:pPr>
            <a:r>
              <a:rPr lang="en-IN" altLang="en-US" sz="2000" dirty="0">
                <a:cs typeface="Shruti" panose="020B0502040204020203" pitchFamily="34" charset="0"/>
              </a:rPr>
              <a:t>Brake drum may be too thin or cracked in either case it has to be replaced </a:t>
            </a:r>
          </a:p>
          <a:p>
            <a:pPr algn="just" eaLnBrk="1" hangingPunct="1">
              <a:spcBef>
                <a:spcPct val="0"/>
              </a:spcBef>
              <a:buFontTx/>
              <a:buChar char="-"/>
            </a:pPr>
            <a:r>
              <a:rPr lang="en-IN" altLang="en-US" sz="2000" dirty="0">
                <a:cs typeface="Shruti" panose="020B0502040204020203" pitchFamily="34" charset="0"/>
              </a:rPr>
              <a:t>The master cylinder may be defective, which may be overhauled.</a:t>
            </a:r>
          </a:p>
          <a:p>
            <a:pPr algn="just" eaLnBrk="1" hangingPunct="1">
              <a:spcBef>
                <a:spcPct val="0"/>
              </a:spcBef>
              <a:buFontTx/>
              <a:buChar char="-"/>
            </a:pPr>
            <a:r>
              <a:rPr lang="en-IN" altLang="en-US" sz="2000" dirty="0">
                <a:cs typeface="Shruti" panose="020B0502040204020203" pitchFamily="34" charset="0"/>
              </a:rPr>
              <a:t>Broken lines, which may be detected and replaced or rectify.  </a:t>
            </a:r>
          </a:p>
        </p:txBody>
      </p:sp>
      <p:sp>
        <p:nvSpPr>
          <p:cNvPr id="5" name="Rectangle 4"/>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63074377"/>
      </p:ext>
    </p:extLst>
  </p:cSld>
  <p:clrMapOvr>
    <a:masterClrMapping/>
  </p:clrMapOvr>
  <p:transition spd="med">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BBE2F-F989-4206-B4EF-88E93660F615}"/>
              </a:ext>
            </a:extLst>
          </p:cNvPr>
          <p:cNvSpPr>
            <a:spLocks noGrp="1"/>
          </p:cNvSpPr>
          <p:nvPr>
            <p:ph idx="1"/>
          </p:nvPr>
        </p:nvSpPr>
        <p:spPr>
          <a:xfrm>
            <a:off x="381000" y="1201632"/>
            <a:ext cx="8458200" cy="5427768"/>
          </a:xfrm>
        </p:spPr>
        <p:txBody>
          <a:bodyPr/>
          <a:lstStyle/>
          <a:p>
            <a:pPr marL="514350" indent="-514350">
              <a:buFont typeface="+mj-lt"/>
              <a:buAutoNum type="arabicPeriod"/>
            </a:pPr>
            <a:r>
              <a:rPr lang="en-US" sz="2400" b="1" dirty="0"/>
              <a:t>Factors Affecting the Vehicle Parts due to Bad Driving</a:t>
            </a:r>
          </a:p>
          <a:p>
            <a:pPr marL="514350" indent="-514350">
              <a:buFont typeface="+mj-lt"/>
              <a:buAutoNum type="arabicPeriod"/>
            </a:pPr>
            <a:r>
              <a:rPr lang="en-US" sz="2400" b="1" dirty="0"/>
              <a:t>General day-to-day Maintenance &amp; Periodic Maintenance</a:t>
            </a:r>
          </a:p>
          <a:p>
            <a:pPr marL="514350" indent="-514350">
              <a:buFont typeface="+mj-lt"/>
              <a:buAutoNum type="arabicPeriod"/>
            </a:pPr>
            <a:r>
              <a:rPr lang="en-US" sz="2400" b="1" dirty="0"/>
              <a:t>Battery Maintenance</a:t>
            </a:r>
          </a:p>
          <a:p>
            <a:pPr marL="514350" indent="-514350">
              <a:buFont typeface="+mj-lt"/>
              <a:buAutoNum type="arabicPeriod"/>
            </a:pPr>
            <a:r>
              <a:rPr lang="en-US" sz="2400" b="1" dirty="0" err="1"/>
              <a:t>Tyre</a:t>
            </a:r>
            <a:r>
              <a:rPr lang="en-US" sz="2400" b="1" dirty="0"/>
              <a:t> Maintenance &amp; Tube </a:t>
            </a:r>
            <a:r>
              <a:rPr lang="en-US" sz="2400" b="1" dirty="0" err="1"/>
              <a:t>Vulcanising</a:t>
            </a:r>
            <a:endParaRPr lang="en-US" sz="2400" b="1" dirty="0"/>
          </a:p>
          <a:p>
            <a:pPr marL="514350" indent="-514350">
              <a:buFont typeface="+mj-lt"/>
              <a:buAutoNum type="arabicPeriod"/>
            </a:pPr>
            <a:r>
              <a:rPr lang="en-US" sz="2400" b="1" dirty="0"/>
              <a:t>Engine Tune Up</a:t>
            </a:r>
          </a:p>
          <a:p>
            <a:pPr marL="514350" indent="-514350">
              <a:buFont typeface="+mj-lt"/>
              <a:buAutoNum type="arabicPeriod"/>
            </a:pPr>
            <a:r>
              <a:rPr lang="en-US" sz="2400" b="1" dirty="0"/>
              <a:t>Checking Wheel Alignment</a:t>
            </a:r>
          </a:p>
          <a:p>
            <a:pPr marL="514350" indent="-514350">
              <a:buFont typeface="+mj-lt"/>
              <a:buAutoNum type="arabicPeriod"/>
            </a:pPr>
            <a:r>
              <a:rPr lang="en-US" sz="2400" b="1" dirty="0"/>
              <a:t>Brake Adjustment</a:t>
            </a:r>
          </a:p>
          <a:p>
            <a:pPr marL="514350" indent="-514350">
              <a:buFont typeface="+mj-lt"/>
              <a:buAutoNum type="arabicPeriod"/>
            </a:pPr>
            <a:r>
              <a:rPr lang="en-US" sz="2400" b="1" dirty="0"/>
              <a:t>Accelerator, Brake &amp; Clutch Pedal Adjustment </a:t>
            </a:r>
          </a:p>
          <a:p>
            <a:pPr marL="514350" indent="-514350">
              <a:buFont typeface="+mj-lt"/>
              <a:buAutoNum type="arabicPeriod"/>
            </a:pPr>
            <a:r>
              <a:rPr lang="en-US" sz="2400" b="1" dirty="0"/>
              <a:t>Fan Belt Adjustment</a:t>
            </a:r>
          </a:p>
          <a:p>
            <a:pPr marL="514350" indent="-514350">
              <a:buFont typeface="+mj-lt"/>
              <a:buAutoNum type="arabicPeriod"/>
            </a:pPr>
            <a:r>
              <a:rPr lang="en-US" sz="2400" b="1" dirty="0"/>
              <a:t>Observation of Dash Board Meters</a:t>
            </a:r>
          </a:p>
          <a:p>
            <a:pPr marL="514350" indent="-514350">
              <a:buFont typeface="+mj-lt"/>
              <a:buAutoNum type="arabicPeriod"/>
            </a:pPr>
            <a:r>
              <a:rPr lang="en-US" sz="2400" b="1" dirty="0"/>
              <a:t>Lubrication</a:t>
            </a:r>
          </a:p>
          <a:p>
            <a:pPr marL="514350" indent="-514350">
              <a:buFont typeface="+mj-lt"/>
              <a:buAutoNum type="arabicPeriod"/>
            </a:pPr>
            <a:r>
              <a:rPr lang="en-US" sz="2400" b="1" dirty="0"/>
              <a:t>Removal of Air Lock &amp; Oil Block</a:t>
            </a:r>
          </a:p>
        </p:txBody>
      </p:sp>
      <p:sp>
        <p:nvSpPr>
          <p:cNvPr id="4" name="Rectangle 3">
            <a:extLst>
              <a:ext uri="{FF2B5EF4-FFF2-40B4-BE49-F238E27FC236}">
                <a16:creationId xmlns:a16="http://schemas.microsoft.com/office/drawing/2014/main" id="{70437E17-FAB6-4342-91C9-1DC7108B9D7F}"/>
              </a:ext>
            </a:extLst>
          </p:cNvPr>
          <p:cNvSpPr/>
          <p:nvPr/>
        </p:nvSpPr>
        <p:spPr>
          <a:xfrm>
            <a:off x="381000" y="253425"/>
            <a:ext cx="1524000" cy="584775"/>
          </a:xfrm>
          <a:prstGeom prst="rect">
            <a:avLst/>
          </a:prstGeom>
        </p:spPr>
        <p:txBody>
          <a:bodyPr wrap="square">
            <a:spAutoFit/>
          </a:bodyPr>
          <a:lstStyle/>
          <a:p>
            <a:pPr marL="342900" indent="-342900">
              <a:spcBef>
                <a:spcPct val="20000"/>
              </a:spcBef>
              <a:defRPr/>
            </a:pPr>
            <a:r>
              <a:rPr lang="en-US" sz="3200" b="1" dirty="0">
                <a:latin typeface="Calibri" panose="020F0502020204030204" pitchFamily="34" charset="0"/>
              </a:rPr>
              <a:t> </a:t>
            </a:r>
            <a:r>
              <a:rPr lang="en-US" sz="3200" b="1" dirty="0">
                <a:solidFill>
                  <a:srgbClr val="FF0000"/>
                </a:solidFill>
                <a:latin typeface="Calibri" panose="020F0502020204030204" pitchFamily="34" charset="0"/>
              </a:rPr>
              <a:t>TOPICS</a:t>
            </a:r>
            <a:r>
              <a:rPr lang="en-US" sz="3200" b="1" dirty="0">
                <a:latin typeface="Calibri" panose="020F0502020204030204" pitchFamily="34" charset="0"/>
              </a:rPr>
              <a:t> </a:t>
            </a:r>
          </a:p>
        </p:txBody>
      </p:sp>
    </p:spTree>
    <p:extLst>
      <p:ext uri="{BB962C8B-B14F-4D97-AF65-F5344CB8AC3E}">
        <p14:creationId xmlns:p14="http://schemas.microsoft.com/office/powerpoint/2010/main" val="228066179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50</a:t>
            </a:fld>
            <a:endParaRPr lang="en-US" altLang="en-US" sz="1200">
              <a:latin typeface="Times New Roman" panose="02020603050405020304" pitchFamily="18" charset="0"/>
            </a:endParaRPr>
          </a:p>
        </p:txBody>
      </p:sp>
      <p:sp>
        <p:nvSpPr>
          <p:cNvPr id="53252" name="TextBox 3"/>
          <p:cNvSpPr txBox="1">
            <a:spLocks noChangeArrowheads="1"/>
          </p:cNvSpPr>
          <p:nvPr/>
        </p:nvSpPr>
        <p:spPr bwMode="auto">
          <a:xfrm>
            <a:off x="76200" y="1143000"/>
            <a:ext cx="89154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IN" altLang="en-US" sz="2000" b="1" u="sng" dirty="0">
                <a:solidFill>
                  <a:srgbClr val="FF0000"/>
                </a:solidFill>
              </a:rPr>
              <a:t>Brake System – Trouble shooting</a:t>
            </a:r>
          </a:p>
          <a:p>
            <a:pPr marL="0" indent="0" algn="just" eaLnBrk="1" hangingPunct="1">
              <a:spcBef>
                <a:spcPct val="0"/>
              </a:spcBef>
              <a:buNone/>
            </a:pPr>
            <a:r>
              <a:rPr lang="en-IN" sz="2000" b="1" dirty="0">
                <a:solidFill>
                  <a:srgbClr val="FF0000"/>
                </a:solidFill>
              </a:rPr>
              <a:t>Brake fade: </a:t>
            </a:r>
            <a:r>
              <a:rPr lang="en-IN" sz="2000" dirty="0"/>
              <a:t>This may be on account of any or more of the following reasons: </a:t>
            </a:r>
          </a:p>
          <a:p>
            <a:pPr algn="just" eaLnBrk="1" hangingPunct="1">
              <a:spcBef>
                <a:spcPct val="0"/>
              </a:spcBef>
              <a:buFontTx/>
              <a:buChar char="-"/>
            </a:pPr>
            <a:r>
              <a:rPr lang="en-IN" sz="2000" dirty="0"/>
              <a:t>Brake fluid may have deteriorated with use. The same may be flushed out, fresh fluid or correct specifications filled in and the system bled.</a:t>
            </a:r>
          </a:p>
          <a:p>
            <a:pPr algn="just" eaLnBrk="1" hangingPunct="1">
              <a:spcBef>
                <a:spcPct val="0"/>
              </a:spcBef>
              <a:buFontTx/>
              <a:buChar char="-"/>
            </a:pPr>
            <a:r>
              <a:rPr lang="en-IN" sz="2000" dirty="0"/>
              <a:t>Poor contact between brake lining and the drum. The shoe may be ground to correct radius and/or adjusted</a:t>
            </a:r>
          </a:p>
          <a:p>
            <a:pPr algn="just" eaLnBrk="1" hangingPunct="1">
              <a:spcBef>
                <a:spcPct val="0"/>
              </a:spcBef>
              <a:buFontTx/>
              <a:buChar char="-"/>
            </a:pPr>
            <a:r>
              <a:rPr lang="en-IN" sz="2000" dirty="0"/>
              <a:t>The brakes may be dragging. In such a case, the appropriate cause of defect has to be investigated and remedy provided. </a:t>
            </a:r>
          </a:p>
          <a:p>
            <a:pPr algn="just" eaLnBrk="1" hangingPunct="1">
              <a:spcBef>
                <a:spcPct val="0"/>
              </a:spcBef>
              <a:buFontTx/>
              <a:buChar char="-"/>
            </a:pPr>
            <a:r>
              <a:rPr lang="en-IN" sz="2000" dirty="0"/>
              <a:t>the brakes may have been excessively used. If so, reduce speed/ load and use lower gears. This may help to cool down the brakes</a:t>
            </a:r>
          </a:p>
          <a:p>
            <a:pPr marL="0" indent="0" algn="just" eaLnBrk="1" hangingPunct="1">
              <a:buNone/>
              <a:defRPr/>
            </a:pPr>
            <a:r>
              <a:rPr lang="en-IN" sz="2000" b="1" dirty="0">
                <a:solidFill>
                  <a:srgbClr val="FF0000"/>
                </a:solidFill>
              </a:rPr>
              <a:t>Brakes Binding: </a:t>
            </a:r>
            <a:r>
              <a:rPr lang="en-IN" sz="2000" dirty="0"/>
              <a:t>In mechanical brakes, binding or dragging may be caused by:</a:t>
            </a:r>
          </a:p>
          <a:p>
            <a:pPr algn="just" eaLnBrk="1" hangingPunct="1">
              <a:buFontTx/>
              <a:buChar char="-"/>
              <a:defRPr/>
            </a:pPr>
            <a:r>
              <a:rPr lang="en-IN" sz="2000" dirty="0"/>
              <a:t>The brake shoe retracting springs or the pedal return spring may be weak or broken, which should be replaced</a:t>
            </a:r>
          </a:p>
          <a:p>
            <a:pPr algn="just" eaLnBrk="1" hangingPunct="1">
              <a:buFontTx/>
              <a:buChar char="-"/>
              <a:defRPr/>
            </a:pPr>
            <a:r>
              <a:rPr lang="en-IN" sz="2000" dirty="0"/>
              <a:t>The brake shoe may be jammed over the anchor pin, which </a:t>
            </a:r>
            <a:r>
              <a:rPr lang="en-IN" sz="2000" dirty="0" err="1"/>
              <a:t>shoub</a:t>
            </a:r>
            <a:r>
              <a:rPr lang="en-IN" sz="2000" dirty="0"/>
              <a:t> be lubricated</a:t>
            </a:r>
          </a:p>
          <a:p>
            <a:pPr algn="just" eaLnBrk="1" hangingPunct="1">
              <a:buFontTx/>
              <a:buChar char="-"/>
              <a:defRPr/>
            </a:pPr>
            <a:r>
              <a:rPr lang="en-IN" sz="2000" dirty="0"/>
              <a:t>Parking brake may be too tight, which may be adjusted.</a:t>
            </a:r>
          </a:p>
          <a:p>
            <a:pPr algn="just" eaLnBrk="1" hangingPunct="1">
              <a:buFontTx/>
              <a:buChar char="-"/>
              <a:defRPr/>
            </a:pPr>
            <a:r>
              <a:rPr lang="en-IN" sz="2000" dirty="0"/>
              <a:t>Parking brake may not get released. The brake linkage may be cleaned, lubricated &amp; adjusted.</a:t>
            </a:r>
          </a:p>
        </p:txBody>
      </p:sp>
      <p:sp>
        <p:nvSpPr>
          <p:cNvPr id="5" name="Rectangle 4"/>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823097678"/>
      </p:ext>
    </p:extLst>
  </p:cSld>
  <p:clrMapOvr>
    <a:masterClrMapping/>
  </p:clrMapOvr>
  <p:transition spd="med">
    <p:wedg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863A3D4-CFF4-45C1-B3CF-F0F69584C9EC}" type="slidenum">
              <a:rPr lang="en-US" altLang="en-US" sz="1200" smtClean="0">
                <a:latin typeface="Times New Roman" panose="02020603050405020304" pitchFamily="18" charset="0"/>
              </a:rPr>
              <a:pPr>
                <a:spcBef>
                  <a:spcPct val="0"/>
                </a:spcBef>
                <a:buFontTx/>
                <a:buNone/>
              </a:pPr>
              <a:t>51</a:t>
            </a:fld>
            <a:endParaRPr lang="en-US" altLang="en-US" sz="1200">
              <a:latin typeface="Times New Roman" panose="02020603050405020304" pitchFamily="18" charset="0"/>
            </a:endParaRPr>
          </a:p>
        </p:txBody>
      </p:sp>
      <p:sp>
        <p:nvSpPr>
          <p:cNvPr id="53252" name="TextBox 3"/>
          <p:cNvSpPr txBox="1">
            <a:spLocks noChangeArrowheads="1"/>
          </p:cNvSpPr>
          <p:nvPr/>
        </p:nvSpPr>
        <p:spPr bwMode="auto">
          <a:xfrm>
            <a:off x="76200" y="1143000"/>
            <a:ext cx="891540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IN" altLang="en-US" sz="2000" b="1" u="sng" dirty="0">
                <a:solidFill>
                  <a:srgbClr val="FF0000"/>
                </a:solidFill>
              </a:rPr>
              <a:t>Brake System – Trouble shooting: </a:t>
            </a:r>
            <a:r>
              <a:rPr lang="en-IN" sz="2000" dirty="0"/>
              <a:t>In case of hydraulic brakes, apart from the above reason the defect may be due to following more causes:</a:t>
            </a:r>
          </a:p>
          <a:p>
            <a:pPr algn="just" eaLnBrk="1" hangingPunct="1">
              <a:spcBef>
                <a:spcPct val="0"/>
              </a:spcBef>
              <a:buFontTx/>
              <a:buChar char="-"/>
            </a:pPr>
            <a:r>
              <a:rPr lang="en-IN" sz="2000" dirty="0"/>
              <a:t>Incorrect free pedal. To remove defect in the pedal, free play should be adjusted as given in the Workshop manual of the particular vehicle.</a:t>
            </a:r>
          </a:p>
          <a:p>
            <a:pPr algn="just" eaLnBrk="1" hangingPunct="1">
              <a:spcBef>
                <a:spcPct val="0"/>
              </a:spcBef>
              <a:buFontTx/>
              <a:buChar char="-"/>
            </a:pPr>
            <a:r>
              <a:rPr lang="en-IN" sz="2000" dirty="0"/>
              <a:t>By-pass port in the master cylinder might have been blocked, which may be cleaned properly, filled with fresh brake fluid and bled. Wire or drill never should be used for the purpose.</a:t>
            </a:r>
          </a:p>
          <a:p>
            <a:pPr algn="just" eaLnBrk="1" hangingPunct="1">
              <a:spcBef>
                <a:spcPct val="0"/>
              </a:spcBef>
              <a:buFontTx/>
              <a:buChar char="-"/>
            </a:pPr>
            <a:r>
              <a:rPr lang="en-IN" sz="2000" dirty="0"/>
              <a:t>Replacement Piston cup in master cylinder or wheel cylinder, if found swollen.</a:t>
            </a:r>
          </a:p>
          <a:p>
            <a:pPr algn="just" eaLnBrk="1" hangingPunct="1">
              <a:spcBef>
                <a:spcPct val="0"/>
              </a:spcBef>
              <a:buFontTx/>
              <a:buChar char="-"/>
            </a:pPr>
            <a:r>
              <a:rPr lang="en-IN" sz="2000" dirty="0"/>
              <a:t>The fluid level in the master cylinder may be excessive which may be rectified or the vent hole in the cover of master cylinder may be clogged which may be cleaned.</a:t>
            </a:r>
          </a:p>
          <a:p>
            <a:pPr marL="0" indent="0" algn="just" eaLnBrk="1" hangingPunct="1">
              <a:buNone/>
              <a:defRPr/>
            </a:pPr>
            <a:r>
              <a:rPr lang="en-IN" sz="2000" dirty="0"/>
              <a:t>If however, only one brake is binding or dragging, it may be due to:</a:t>
            </a:r>
          </a:p>
          <a:p>
            <a:pPr algn="just" eaLnBrk="1" hangingPunct="1">
              <a:buFontTx/>
              <a:buChar char="-"/>
              <a:defRPr/>
            </a:pPr>
            <a:r>
              <a:rPr lang="en-IN" sz="2000" dirty="0"/>
              <a:t>Brake shoe on the particular wheel may require readjustment.</a:t>
            </a:r>
          </a:p>
          <a:p>
            <a:pPr algn="just" eaLnBrk="1" hangingPunct="1">
              <a:buFontTx/>
              <a:buChar char="-"/>
              <a:defRPr/>
            </a:pPr>
            <a:r>
              <a:rPr lang="en-IN" sz="2000" dirty="0"/>
              <a:t>Replace Retractor Spring on the wheel as it may have become weak</a:t>
            </a:r>
          </a:p>
          <a:p>
            <a:pPr algn="just" eaLnBrk="1" hangingPunct="1">
              <a:buFontTx/>
              <a:buChar char="-"/>
              <a:defRPr/>
            </a:pPr>
            <a:r>
              <a:rPr lang="en-IN" sz="2000" dirty="0"/>
              <a:t>Replace/ repair Wheel cylinder as it may have become defective.</a:t>
            </a:r>
          </a:p>
        </p:txBody>
      </p:sp>
      <p:sp>
        <p:nvSpPr>
          <p:cNvPr id="5" name="Rectangle 4"/>
          <p:cNvSpPr/>
          <p:nvPr/>
        </p:nvSpPr>
        <p:spPr>
          <a:xfrm>
            <a:off x="6096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4047262884"/>
      </p:ext>
    </p:extLst>
  </p:cSld>
  <p:clrMapOvr>
    <a:masterClrMapping/>
  </p:clrMapOvr>
  <p:transition spd="med">
    <p:wedg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AB142B50-D201-476E-8CA1-E965399906B5}" type="slidenum">
              <a:rPr lang="en-US" altLang="en-US" sz="1200" smtClean="0">
                <a:latin typeface="Times New Roman" panose="02020603050405020304" pitchFamily="18" charset="0"/>
              </a:rPr>
              <a:pPr>
                <a:spcBef>
                  <a:spcPct val="0"/>
                </a:spcBef>
                <a:buFontTx/>
                <a:buNone/>
              </a:pPr>
              <a:t>52</a:t>
            </a:fld>
            <a:endParaRPr lang="en-US" altLang="en-US" sz="1200">
              <a:latin typeface="Times New Roman" panose="02020603050405020304" pitchFamily="18" charset="0"/>
            </a:endParaRPr>
          </a:p>
        </p:txBody>
      </p:sp>
      <p:sp>
        <p:nvSpPr>
          <p:cNvPr id="59396" name="TextBox 3"/>
          <p:cNvSpPr txBox="1">
            <a:spLocks noChangeArrowheads="1"/>
          </p:cNvSpPr>
          <p:nvPr/>
        </p:nvSpPr>
        <p:spPr bwMode="auto">
          <a:xfrm>
            <a:off x="152400" y="1143000"/>
            <a:ext cx="8839200"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400" b="1" u="sng" dirty="0">
                <a:solidFill>
                  <a:srgbClr val="FF0000"/>
                </a:solidFill>
              </a:rPr>
              <a:t>Brake System – Trouble shooting:</a:t>
            </a:r>
            <a:r>
              <a:rPr lang="en-IN" altLang="en-US" sz="2400" b="1" dirty="0"/>
              <a:t> </a:t>
            </a:r>
          </a:p>
          <a:p>
            <a:pPr eaLnBrk="1" hangingPunct="1">
              <a:spcBef>
                <a:spcPct val="0"/>
              </a:spcBef>
              <a:buFontTx/>
              <a:buNone/>
            </a:pPr>
            <a:r>
              <a:rPr lang="en-IN" altLang="en-US" sz="2400" b="1" dirty="0">
                <a:solidFill>
                  <a:srgbClr val="FF0000"/>
                </a:solidFill>
              </a:rPr>
              <a:t>Brakes Overheating</a:t>
            </a:r>
            <a:endParaRPr lang="en-IN" altLang="en-US" sz="2400" dirty="0">
              <a:solidFill>
                <a:srgbClr val="FF0000"/>
              </a:solidFill>
            </a:endParaRPr>
          </a:p>
          <a:p>
            <a:pPr marL="342900" indent="-342900" eaLnBrk="1" hangingPunct="1">
              <a:spcBef>
                <a:spcPct val="0"/>
              </a:spcBef>
              <a:buFontTx/>
              <a:buChar char="-"/>
            </a:pPr>
            <a:r>
              <a:rPr lang="en-IN" altLang="en-US" sz="2000" dirty="0"/>
              <a:t>The overheating of the brakes is most likely due to the same reason as for brakes binding /fade. </a:t>
            </a:r>
          </a:p>
          <a:p>
            <a:pPr marL="342900" indent="-342900" eaLnBrk="1" hangingPunct="1">
              <a:spcBef>
                <a:spcPct val="0"/>
              </a:spcBef>
              <a:buFontTx/>
              <a:buChar char="-"/>
            </a:pPr>
            <a:r>
              <a:rPr lang="en-IN" altLang="en-US" sz="2000" dirty="0"/>
              <a:t>Apart from these, they may occur also after prolonged use of brakes while descending a hill.</a:t>
            </a:r>
          </a:p>
          <a:p>
            <a:pPr marL="342900" indent="-342900" eaLnBrk="1" hangingPunct="1">
              <a:spcBef>
                <a:spcPct val="0"/>
              </a:spcBef>
              <a:buFontTx/>
              <a:buChar char="-"/>
            </a:pPr>
            <a:r>
              <a:rPr lang="en-IN" altLang="en-US" sz="2000" dirty="0"/>
              <a:t>In case of disc brakes apart from the above, the piston in the calliper may be seized. </a:t>
            </a:r>
          </a:p>
          <a:p>
            <a:pPr marL="342900" indent="-342900" eaLnBrk="1" hangingPunct="1">
              <a:spcBef>
                <a:spcPct val="0"/>
              </a:spcBef>
              <a:buFontTx/>
              <a:buChar char="-"/>
            </a:pPr>
            <a:r>
              <a:rPr lang="en-IN" altLang="en-US" sz="2000" dirty="0"/>
              <a:t>To remedy this, the calliper has to be re bored and the piston replaced.</a:t>
            </a:r>
          </a:p>
        </p:txBody>
      </p:sp>
      <p:sp>
        <p:nvSpPr>
          <p:cNvPr id="6" name="Rectangle 5"/>
          <p:cNvSpPr/>
          <p:nvPr/>
        </p:nvSpPr>
        <p:spPr>
          <a:xfrm>
            <a:off x="3048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240" y="4137485"/>
            <a:ext cx="4422321" cy="2476500"/>
          </a:xfrm>
          <a:prstGeom prst="rect">
            <a:avLst/>
          </a:prstGeom>
        </p:spPr>
      </p:pic>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42900" y="4294841"/>
            <a:ext cx="4102782" cy="2304396"/>
          </a:xfrm>
          <a:prstGeom prst="rect">
            <a:avLst/>
          </a:prstGeom>
        </p:spPr>
      </p:pic>
    </p:spTree>
    <p:extLst>
      <p:ext uri="{BB962C8B-B14F-4D97-AF65-F5344CB8AC3E}">
        <p14:creationId xmlns:p14="http://schemas.microsoft.com/office/powerpoint/2010/main" val="1570879658"/>
      </p:ext>
    </p:extLst>
  </p:cSld>
  <p:clrMapOvr>
    <a:masterClrMapping/>
  </p:clrMapOvr>
  <p:transition spd="med">
    <p:wedg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C49ADB2-736F-472D-B700-5E6839A7FF8B}" type="slidenum">
              <a:rPr lang="en-US" altLang="en-US" sz="1200" smtClean="0">
                <a:latin typeface="Times New Roman" panose="02020603050405020304" pitchFamily="18" charset="0"/>
              </a:rPr>
              <a:pPr>
                <a:spcBef>
                  <a:spcPct val="0"/>
                </a:spcBef>
                <a:buFontTx/>
                <a:buNone/>
              </a:pPr>
              <a:t>53</a:t>
            </a:fld>
            <a:endParaRPr lang="en-US" altLang="en-US" sz="1200">
              <a:latin typeface="Times New Roman" panose="02020603050405020304" pitchFamily="18" charset="0"/>
            </a:endParaRPr>
          </a:p>
        </p:txBody>
      </p:sp>
      <p:sp>
        <p:nvSpPr>
          <p:cNvPr id="60420" name="TextBox 3"/>
          <p:cNvSpPr txBox="1">
            <a:spLocks noChangeArrowheads="1"/>
          </p:cNvSpPr>
          <p:nvPr/>
        </p:nvSpPr>
        <p:spPr bwMode="auto">
          <a:xfrm>
            <a:off x="76200" y="1141274"/>
            <a:ext cx="89916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u="sng" dirty="0">
                <a:solidFill>
                  <a:srgbClr val="FF0000"/>
                </a:solidFill>
              </a:rPr>
              <a:t>Brake System – Trouble shooting:</a:t>
            </a:r>
            <a:r>
              <a:rPr lang="en-IN" altLang="en-US" sz="2000" b="1" dirty="0"/>
              <a:t> </a:t>
            </a:r>
          </a:p>
          <a:p>
            <a:pPr eaLnBrk="1" hangingPunct="1">
              <a:spcBef>
                <a:spcPct val="0"/>
              </a:spcBef>
              <a:buFontTx/>
              <a:buNone/>
            </a:pPr>
            <a:r>
              <a:rPr lang="en-IN" altLang="en-US" sz="2000" b="1" dirty="0">
                <a:solidFill>
                  <a:srgbClr val="FF0000"/>
                </a:solidFill>
              </a:rPr>
              <a:t>Brakes Judder/Vibration</a:t>
            </a:r>
            <a:endParaRPr lang="en-IN" altLang="en-US" sz="2000" dirty="0">
              <a:latin typeface="Times New Roman" panose="02020603050405020304" pitchFamily="18" charset="0"/>
            </a:endParaRPr>
          </a:p>
          <a:p>
            <a:pPr marL="342900" indent="-342900" eaLnBrk="1" hangingPunct="1">
              <a:spcBef>
                <a:spcPct val="0"/>
              </a:spcBef>
              <a:buFontTx/>
              <a:buChar char="-"/>
            </a:pPr>
            <a:r>
              <a:rPr lang="en-IN" altLang="en-US" sz="2000" dirty="0"/>
              <a:t>This may be either due to wrong brake adjustment, which may be corrected, </a:t>
            </a:r>
          </a:p>
          <a:p>
            <a:pPr marL="342900" indent="-342900" eaLnBrk="1" hangingPunct="1">
              <a:spcBef>
                <a:spcPct val="0"/>
              </a:spcBef>
              <a:buFontTx/>
              <a:buChar char="-"/>
            </a:pPr>
            <a:r>
              <a:rPr lang="en-IN" altLang="en-US" sz="2000" dirty="0"/>
              <a:t>Or due to the brake lining rivets being loose, in which case the lining has to be attached again with new rivets. In most of cases the lining also has to be replaced</a:t>
            </a:r>
          </a:p>
          <a:p>
            <a:pPr algn="just" eaLnBrk="1" hangingPunct="1">
              <a:buNone/>
              <a:defRPr/>
            </a:pPr>
            <a:r>
              <a:rPr lang="en-IN" sz="2000" b="1" dirty="0">
                <a:solidFill>
                  <a:srgbClr val="FF0000"/>
                </a:solidFill>
              </a:rPr>
              <a:t>Vehicle pulling to one side when brakes </a:t>
            </a:r>
            <a:r>
              <a:rPr lang="en-IN" sz="2000" b="1" dirty="0" err="1">
                <a:solidFill>
                  <a:srgbClr val="FF0000"/>
                </a:solidFill>
              </a:rPr>
              <a:t>applied</a:t>
            </a:r>
            <a:r>
              <a:rPr lang="en-IN" sz="2000" dirty="0" err="1">
                <a:solidFill>
                  <a:srgbClr val="FF0000"/>
                </a:solidFill>
              </a:rPr>
              <a:t>:</a:t>
            </a:r>
            <a:r>
              <a:rPr lang="en-IN" sz="2000" dirty="0" err="1"/>
              <a:t>This</a:t>
            </a:r>
            <a:r>
              <a:rPr lang="en-IN" sz="2000" dirty="0"/>
              <a:t> defect may arise on account of the following reasons:</a:t>
            </a:r>
          </a:p>
          <a:p>
            <a:pPr marL="342900" indent="-342900" algn="just" eaLnBrk="1" hangingPunct="1">
              <a:buFontTx/>
              <a:buChar char="-"/>
              <a:defRPr/>
            </a:pPr>
            <a:r>
              <a:rPr lang="en-IN" sz="2000" dirty="0"/>
              <a:t>one or more brakes may be incorrectly adjusted. Rectify by correct adjustment.</a:t>
            </a:r>
          </a:p>
          <a:p>
            <a:pPr marL="342900" indent="-342900" algn="just" eaLnBrk="1" hangingPunct="1">
              <a:buFontTx/>
              <a:buChar char="-"/>
              <a:defRPr/>
            </a:pPr>
            <a:r>
              <a:rPr lang="en-IN" sz="2000" dirty="0"/>
              <a:t>If a compensator is used in the brake system. The same might have became defective, which should be inspected and the defect removed.</a:t>
            </a:r>
          </a:p>
          <a:p>
            <a:pPr marL="342900" indent="-342900" algn="just" eaLnBrk="1" hangingPunct="1">
              <a:buFontTx/>
              <a:buChar char="-"/>
              <a:defRPr/>
            </a:pPr>
            <a:r>
              <a:rPr lang="en-IN" sz="2000" dirty="0"/>
              <a:t>The oil or grease might have entered one or more drums. Which puts more load on clean linings. The wet lining have to be replaced to remedy the defect. The cause of the enter of oil into the drum should also be investigated and remedied, like too high level of lubrications in the rear axle, etc.</a:t>
            </a:r>
          </a:p>
          <a:p>
            <a:pPr marL="342900" indent="-342900" algn="just" eaLnBrk="1" hangingPunct="1">
              <a:buFontTx/>
              <a:buChar char="-"/>
              <a:defRPr/>
            </a:pPr>
            <a:r>
              <a:rPr lang="en-IN" sz="2000" dirty="0"/>
              <a:t>This defect may also be due to fitting of different lining on different individual shoes. The only remedy is to remove such different linings and replace these by the lining similar to those used on other shoes.</a:t>
            </a:r>
          </a:p>
        </p:txBody>
      </p:sp>
      <p:sp>
        <p:nvSpPr>
          <p:cNvPr id="6" name="Rectangle 5"/>
          <p:cNvSpPr/>
          <p:nvPr/>
        </p:nvSpPr>
        <p:spPr>
          <a:xfrm>
            <a:off x="3048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274615002"/>
      </p:ext>
    </p:extLst>
  </p:cSld>
  <p:clrMapOvr>
    <a:masterClrMapping/>
  </p:clrMapOvr>
  <p:transition spd="med">
    <p:wedg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C49ADB2-736F-472D-B700-5E6839A7FF8B}" type="slidenum">
              <a:rPr lang="en-US" altLang="en-US" sz="1200" smtClean="0">
                <a:latin typeface="Times New Roman" panose="02020603050405020304" pitchFamily="18" charset="0"/>
              </a:rPr>
              <a:pPr>
                <a:spcBef>
                  <a:spcPct val="0"/>
                </a:spcBef>
                <a:buFontTx/>
                <a:buNone/>
              </a:pPr>
              <a:t>54</a:t>
            </a:fld>
            <a:endParaRPr lang="en-US" altLang="en-US" sz="1200">
              <a:latin typeface="Times New Roman" panose="02020603050405020304" pitchFamily="18" charset="0"/>
            </a:endParaRPr>
          </a:p>
        </p:txBody>
      </p:sp>
      <p:sp>
        <p:nvSpPr>
          <p:cNvPr id="60420" name="TextBox 3"/>
          <p:cNvSpPr txBox="1">
            <a:spLocks noChangeArrowheads="1"/>
          </p:cNvSpPr>
          <p:nvPr/>
        </p:nvSpPr>
        <p:spPr bwMode="auto">
          <a:xfrm>
            <a:off x="76200" y="1141274"/>
            <a:ext cx="8991600"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u="sng" dirty="0">
                <a:solidFill>
                  <a:srgbClr val="FF0000"/>
                </a:solidFill>
              </a:rPr>
              <a:t>Brake System – Trouble shooting:</a:t>
            </a:r>
            <a:r>
              <a:rPr lang="en-IN" altLang="en-US" sz="2000" b="1" dirty="0"/>
              <a:t> </a:t>
            </a:r>
          </a:p>
          <a:p>
            <a:pPr algn="just" eaLnBrk="1" hangingPunct="1">
              <a:buNone/>
              <a:defRPr/>
            </a:pPr>
            <a:r>
              <a:rPr lang="en-IN" sz="2000" b="1" dirty="0">
                <a:solidFill>
                  <a:srgbClr val="FF0000"/>
                </a:solidFill>
              </a:rPr>
              <a:t>Vehicle pulling to one side when brakes applied</a:t>
            </a:r>
            <a:r>
              <a:rPr lang="en-IN" sz="2000" dirty="0">
                <a:solidFill>
                  <a:srgbClr val="FF0000"/>
                </a:solidFill>
              </a:rPr>
              <a:t>: </a:t>
            </a:r>
            <a:r>
              <a:rPr lang="en-IN" sz="2000" dirty="0"/>
              <a:t>This defect may arise on account of the following reasons:</a:t>
            </a:r>
          </a:p>
          <a:p>
            <a:pPr marL="342900" indent="-342900" algn="just" eaLnBrk="1" hangingPunct="1">
              <a:buFontTx/>
              <a:buChar char="-"/>
              <a:defRPr/>
            </a:pPr>
            <a:r>
              <a:rPr lang="en-IN" altLang="en-US" sz="2000" dirty="0"/>
              <a:t>The dust etc. might have entered the brakes, plugging some brake line, in which case they be cleaned.</a:t>
            </a:r>
          </a:p>
          <a:p>
            <a:pPr marL="342900" indent="-342900" algn="just" eaLnBrk="1" hangingPunct="1">
              <a:buFontTx/>
              <a:buChar char="-"/>
              <a:defRPr/>
            </a:pPr>
            <a:r>
              <a:rPr lang="en-IN" altLang="en-US" sz="2000" dirty="0"/>
              <a:t>Uneven tyre pressure may be the cause which may be corrected by inflating all tyres to the specified pressure.</a:t>
            </a:r>
          </a:p>
          <a:p>
            <a:pPr marL="342900" indent="-342900" algn="just" eaLnBrk="1" hangingPunct="1">
              <a:buFontTx/>
              <a:buChar char="-"/>
              <a:defRPr/>
            </a:pPr>
            <a:r>
              <a:rPr lang="en-IN" altLang="en-US" sz="2000" dirty="0"/>
              <a:t>Front end alignment may not be correct, which may be done properly</a:t>
            </a:r>
          </a:p>
          <a:p>
            <a:pPr marL="342900" indent="-342900" algn="just" eaLnBrk="1" hangingPunct="1">
              <a:buFontTx/>
              <a:buChar char="-"/>
              <a:defRPr/>
            </a:pPr>
            <a:r>
              <a:rPr lang="en-IN" altLang="en-US" sz="2000" dirty="0"/>
              <a:t>Some suspension spring may be weak, sagging or broken which has to be replaced.</a:t>
            </a:r>
          </a:p>
          <a:p>
            <a:pPr marL="342900" indent="-342900" algn="just" eaLnBrk="1" hangingPunct="1">
              <a:buFontTx/>
              <a:buChar char="-"/>
              <a:defRPr/>
            </a:pPr>
            <a:r>
              <a:rPr lang="en-IN" altLang="en-US" sz="2000" dirty="0"/>
              <a:t>Some shock absorber may be weak, which may be replaced.</a:t>
            </a:r>
          </a:p>
          <a:p>
            <a:pPr algn="just" eaLnBrk="1" hangingPunct="1">
              <a:spcBef>
                <a:spcPct val="0"/>
              </a:spcBef>
              <a:buFontTx/>
              <a:buNone/>
            </a:pPr>
            <a:r>
              <a:rPr lang="en-IN" altLang="en-US" sz="2000" dirty="0"/>
              <a:t>In case of the </a:t>
            </a:r>
            <a:r>
              <a:rPr lang="en-IN" altLang="en-US" sz="2000" b="1" dirty="0"/>
              <a:t>disc brake</a:t>
            </a:r>
            <a:r>
              <a:rPr lang="en-IN" altLang="en-US" sz="2000" dirty="0"/>
              <a:t>, this defect may arise on account of following reasons:</a:t>
            </a:r>
          </a:p>
          <a:p>
            <a:pPr marL="342900" indent="-342900" algn="just" eaLnBrk="1" hangingPunct="1">
              <a:spcBef>
                <a:spcPct val="0"/>
              </a:spcBef>
              <a:buFontTx/>
              <a:buChar char="-"/>
            </a:pPr>
            <a:r>
              <a:rPr lang="en-IN" altLang="en-US" sz="2000" dirty="0"/>
              <a:t>The brakes pad may not be similar on all the wheels; replace defective ones</a:t>
            </a:r>
          </a:p>
          <a:p>
            <a:pPr marL="342900" indent="-342900" algn="just" eaLnBrk="1" hangingPunct="1">
              <a:spcBef>
                <a:spcPct val="0"/>
              </a:spcBef>
              <a:buFontTx/>
              <a:buChar char="-"/>
            </a:pPr>
            <a:r>
              <a:rPr lang="en-IN" altLang="en-US" sz="2000" dirty="0"/>
              <a:t>Oil or grease might have entered the brake pads. The wet pads to be replaced and the cause of leakage of oil, grease should also be checked &amp; repaired.</a:t>
            </a:r>
          </a:p>
          <a:p>
            <a:pPr marL="342900" indent="-342900" algn="just" eaLnBrk="1" hangingPunct="1">
              <a:spcBef>
                <a:spcPct val="0"/>
              </a:spcBef>
              <a:buFontTx/>
              <a:buChar char="-"/>
            </a:pPr>
            <a:r>
              <a:rPr lang="en-IN" altLang="en-US" sz="2000" dirty="0"/>
              <a:t>The piston in any one brake may have seized, which should be remedied by turning the calliper and installing new piston.</a:t>
            </a:r>
          </a:p>
        </p:txBody>
      </p:sp>
      <p:sp>
        <p:nvSpPr>
          <p:cNvPr id="6" name="Rectangle 5"/>
          <p:cNvSpPr/>
          <p:nvPr/>
        </p:nvSpPr>
        <p:spPr>
          <a:xfrm>
            <a:off x="3048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3834373301"/>
      </p:ext>
    </p:extLst>
  </p:cSld>
  <p:clrMapOvr>
    <a:masterClrMapping/>
  </p:clrMapOvr>
  <p:transition spd="med">
    <p:wedg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C49ADB2-736F-472D-B700-5E6839A7FF8B}" type="slidenum">
              <a:rPr lang="en-US" altLang="en-US" sz="1200" smtClean="0">
                <a:latin typeface="Times New Roman" panose="02020603050405020304" pitchFamily="18" charset="0"/>
              </a:rPr>
              <a:pPr>
                <a:spcBef>
                  <a:spcPct val="0"/>
                </a:spcBef>
                <a:buFontTx/>
                <a:buNone/>
              </a:pPr>
              <a:t>55</a:t>
            </a:fld>
            <a:endParaRPr lang="en-US" altLang="en-US" sz="1200">
              <a:latin typeface="Times New Roman" panose="02020603050405020304" pitchFamily="18" charset="0"/>
            </a:endParaRPr>
          </a:p>
        </p:txBody>
      </p:sp>
      <p:sp>
        <p:nvSpPr>
          <p:cNvPr id="60420" name="TextBox 3"/>
          <p:cNvSpPr txBox="1">
            <a:spLocks noChangeArrowheads="1"/>
          </p:cNvSpPr>
          <p:nvPr/>
        </p:nvSpPr>
        <p:spPr bwMode="auto">
          <a:xfrm>
            <a:off x="76200" y="1141274"/>
            <a:ext cx="8991600" cy="556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u="sng" dirty="0">
                <a:solidFill>
                  <a:srgbClr val="FF0000"/>
                </a:solidFill>
              </a:rPr>
              <a:t>Brake System – Trouble shooting:</a:t>
            </a:r>
            <a:r>
              <a:rPr lang="en-IN" altLang="en-US" sz="2000" b="1" dirty="0"/>
              <a:t> </a:t>
            </a:r>
          </a:p>
          <a:p>
            <a:pPr algn="just" eaLnBrk="1" hangingPunct="1">
              <a:buNone/>
              <a:defRPr/>
            </a:pPr>
            <a:r>
              <a:rPr lang="en-IN" sz="2000" b="1" dirty="0">
                <a:solidFill>
                  <a:srgbClr val="FF0000"/>
                </a:solidFill>
              </a:rPr>
              <a:t>Grabbing Brakes:</a:t>
            </a:r>
            <a:endParaRPr lang="en-IN" sz="2000" dirty="0"/>
          </a:p>
          <a:p>
            <a:pPr algn="just" eaLnBrk="1" hangingPunct="1">
              <a:buNone/>
              <a:defRPr/>
            </a:pPr>
            <a:r>
              <a:rPr lang="en-IN" sz="2000" dirty="0"/>
              <a:t>If the brakes are too sensitive or grab, the following may be the reason:</a:t>
            </a:r>
          </a:p>
          <a:p>
            <a:pPr marL="342900" indent="-342900" algn="just" eaLnBrk="1" hangingPunct="1">
              <a:spcBef>
                <a:spcPts val="300"/>
              </a:spcBef>
              <a:buFontTx/>
              <a:buChar char="-"/>
              <a:defRPr/>
            </a:pPr>
            <a:r>
              <a:rPr lang="en-IN" sz="2000" dirty="0"/>
              <a:t>Brake lining may be greasy or brake fluid may have leaked on it. To be replaced.</a:t>
            </a:r>
          </a:p>
          <a:p>
            <a:pPr marL="342900" indent="-342900" algn="just" eaLnBrk="1" hangingPunct="1">
              <a:spcBef>
                <a:spcPts val="300"/>
              </a:spcBef>
              <a:buFontTx/>
              <a:buChar char="-"/>
              <a:defRPr/>
            </a:pPr>
            <a:r>
              <a:rPr lang="en-IN" sz="2000" dirty="0"/>
              <a:t>Brake shoe may not be properly adjusted which may be done.</a:t>
            </a:r>
          </a:p>
          <a:p>
            <a:pPr marL="342900" indent="-342900" algn="just" eaLnBrk="1" hangingPunct="1">
              <a:spcBef>
                <a:spcPts val="300"/>
              </a:spcBef>
              <a:buFontTx/>
              <a:buChar char="-"/>
              <a:defRPr/>
            </a:pPr>
            <a:r>
              <a:rPr lang="en-IN" sz="2000" dirty="0"/>
              <a:t>Brake plate may be loose, which may be tightened.</a:t>
            </a:r>
          </a:p>
          <a:p>
            <a:pPr marL="342900" indent="-342900" algn="just" eaLnBrk="1" hangingPunct="1">
              <a:spcBef>
                <a:spcPts val="300"/>
              </a:spcBef>
              <a:buFontTx/>
              <a:buChar char="-"/>
              <a:defRPr/>
            </a:pPr>
            <a:r>
              <a:rPr lang="en-IN" sz="2000" dirty="0"/>
              <a:t>Brake drum may be scoured which will have to be turned or ground. If already</a:t>
            </a:r>
          </a:p>
          <a:p>
            <a:pPr marL="342900" indent="-342900" algn="just" eaLnBrk="1" hangingPunct="1">
              <a:spcBef>
                <a:spcPts val="300"/>
              </a:spcBef>
              <a:buFontTx/>
              <a:buChar char="-"/>
              <a:defRPr/>
            </a:pPr>
            <a:r>
              <a:rPr lang="en-IN" sz="2000" dirty="0"/>
              <a:t>ground to maximum limits, the drum has to be replaced.</a:t>
            </a:r>
          </a:p>
          <a:p>
            <a:pPr marL="342900" indent="-342900" algn="just" eaLnBrk="1" hangingPunct="1">
              <a:spcBef>
                <a:spcPts val="300"/>
              </a:spcBef>
              <a:buFontTx/>
              <a:buChar char="-"/>
              <a:defRPr/>
            </a:pPr>
            <a:r>
              <a:rPr lang="en-IN" sz="2000" dirty="0"/>
              <a:t>Brake lining may be charred. If so, the shoes have to be relined.</a:t>
            </a:r>
          </a:p>
          <a:p>
            <a:pPr marL="342900" indent="-342900" algn="just" eaLnBrk="1" hangingPunct="1">
              <a:spcBef>
                <a:spcPts val="300"/>
              </a:spcBef>
              <a:buFontTx/>
              <a:buChar char="-"/>
              <a:defRPr/>
            </a:pPr>
            <a:r>
              <a:rPr lang="en-IN" sz="2000" dirty="0"/>
              <a:t>Brake lining may be loose on shoes, in which case same has to be replaced.</a:t>
            </a:r>
          </a:p>
          <a:p>
            <a:pPr marL="342900" indent="-342900" algn="just" eaLnBrk="1" hangingPunct="1">
              <a:spcBef>
                <a:spcPts val="300"/>
              </a:spcBef>
              <a:buFontTx/>
              <a:buChar char="-"/>
              <a:defRPr/>
            </a:pPr>
            <a:r>
              <a:rPr lang="en-IN" sz="2000" dirty="0"/>
              <a:t>Wheel bearing may be loose, which may be adjusted.</a:t>
            </a:r>
          </a:p>
          <a:p>
            <a:pPr marL="342900" indent="-342900" algn="just" eaLnBrk="1" hangingPunct="1">
              <a:spcBef>
                <a:spcPts val="300"/>
              </a:spcBef>
              <a:buFontTx/>
              <a:buChar char="-"/>
              <a:defRPr/>
            </a:pPr>
            <a:r>
              <a:rPr lang="en-IN" sz="2000" dirty="0"/>
              <a:t>Wheel bearing may be defective. If so, the same may be replaced.</a:t>
            </a:r>
          </a:p>
          <a:p>
            <a:pPr marL="342900" indent="-342900" algn="just" eaLnBrk="1" hangingPunct="1">
              <a:spcBef>
                <a:spcPts val="300"/>
              </a:spcBef>
              <a:buFontTx/>
              <a:buChar char="-"/>
              <a:defRPr/>
            </a:pPr>
            <a:r>
              <a:rPr lang="en-IN" sz="2000" dirty="0"/>
              <a:t>Dirt or dust may have entered the brake shoe assembly. The same may be disassemble and cleaned.</a:t>
            </a:r>
          </a:p>
          <a:p>
            <a:pPr marL="342900" indent="-342900" algn="just" eaLnBrk="1" hangingPunct="1">
              <a:spcBef>
                <a:spcPts val="300"/>
              </a:spcBef>
              <a:buFontTx/>
              <a:buChar char="-"/>
              <a:defRPr/>
            </a:pPr>
            <a:r>
              <a:rPr lang="en-IN" sz="2000" dirty="0"/>
              <a:t>Primary and secondary shoes may have been reversed. The same may be reinstalled correctly.</a:t>
            </a:r>
          </a:p>
        </p:txBody>
      </p:sp>
      <p:sp>
        <p:nvSpPr>
          <p:cNvPr id="6" name="Rectangle 5"/>
          <p:cNvSpPr/>
          <p:nvPr/>
        </p:nvSpPr>
        <p:spPr>
          <a:xfrm>
            <a:off x="3048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1553454673"/>
      </p:ext>
    </p:extLst>
  </p:cSld>
  <p:clrMapOvr>
    <a:masterClrMapping/>
  </p:clrMapOvr>
  <p:transition spd="med">
    <p:wedg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C49ADB2-736F-472D-B700-5E6839A7FF8B}" type="slidenum">
              <a:rPr lang="en-US" altLang="en-US" sz="1200" smtClean="0">
                <a:latin typeface="Times New Roman" panose="02020603050405020304" pitchFamily="18" charset="0"/>
              </a:rPr>
              <a:pPr>
                <a:spcBef>
                  <a:spcPct val="0"/>
                </a:spcBef>
                <a:buFontTx/>
                <a:buNone/>
              </a:pPr>
              <a:t>56</a:t>
            </a:fld>
            <a:endParaRPr lang="en-US" altLang="en-US" sz="1200">
              <a:latin typeface="Times New Roman" panose="02020603050405020304" pitchFamily="18" charset="0"/>
            </a:endParaRPr>
          </a:p>
        </p:txBody>
      </p:sp>
      <p:sp>
        <p:nvSpPr>
          <p:cNvPr id="60420" name="TextBox 3"/>
          <p:cNvSpPr txBox="1">
            <a:spLocks noChangeArrowheads="1"/>
          </p:cNvSpPr>
          <p:nvPr/>
        </p:nvSpPr>
        <p:spPr bwMode="auto">
          <a:xfrm>
            <a:off x="76200" y="1149489"/>
            <a:ext cx="89154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u="sng" dirty="0">
                <a:solidFill>
                  <a:srgbClr val="FF0000"/>
                </a:solidFill>
              </a:rPr>
              <a:t>Brake System – Trouble shooting:</a:t>
            </a:r>
            <a:r>
              <a:rPr lang="en-IN" altLang="en-US" sz="2000" b="1" dirty="0"/>
              <a:t> </a:t>
            </a:r>
          </a:p>
          <a:p>
            <a:pPr algn="just" eaLnBrk="1" hangingPunct="1">
              <a:buNone/>
              <a:defRPr/>
            </a:pPr>
            <a:r>
              <a:rPr lang="en-IN" sz="2000" b="1" dirty="0">
                <a:solidFill>
                  <a:srgbClr val="FF0000"/>
                </a:solidFill>
              </a:rPr>
              <a:t>Hand Brakes ineffective:</a:t>
            </a:r>
          </a:p>
          <a:p>
            <a:pPr marL="342900" indent="-342900" algn="just" eaLnBrk="1" hangingPunct="1">
              <a:buFontTx/>
              <a:buChar char="-"/>
              <a:defRPr/>
            </a:pPr>
            <a:r>
              <a:rPr lang="en-IN" altLang="en-US" sz="2000" dirty="0">
                <a:latin typeface="Times New Roman" panose="02020603050405020304" pitchFamily="18" charset="0"/>
              </a:rPr>
              <a:t>The usual reason for this defect is the stretching of the operating cable, which can be adjusted with the help of the means provided for this purpose. </a:t>
            </a:r>
          </a:p>
          <a:p>
            <a:pPr marL="342900" indent="-342900" algn="just" eaLnBrk="1" hangingPunct="1">
              <a:buFontTx/>
              <a:buChar char="-"/>
              <a:defRPr/>
            </a:pPr>
            <a:r>
              <a:rPr lang="en-IN" altLang="en-US" sz="2000" dirty="0">
                <a:latin typeface="Times New Roman" panose="02020603050405020304" pitchFamily="18" charset="0"/>
              </a:rPr>
              <a:t>Generally a nut is provided, at the end of the lever (Hindustan ambassador). Replace the cable, in case it is still slack, even after full adjustment.</a:t>
            </a:r>
          </a:p>
          <a:p>
            <a:pPr eaLnBrk="1" hangingPunct="1">
              <a:buNone/>
              <a:defRPr/>
            </a:pPr>
            <a:r>
              <a:rPr lang="en-IN" sz="2000" b="1" dirty="0">
                <a:solidFill>
                  <a:srgbClr val="FF0000"/>
                </a:solidFill>
              </a:rPr>
              <a:t>Excessive loss of brake fluid</a:t>
            </a:r>
            <a:r>
              <a:rPr lang="en-IN" sz="2000" dirty="0"/>
              <a:t>: This may be due to:</a:t>
            </a:r>
          </a:p>
          <a:p>
            <a:pPr marL="342900" indent="-342900" eaLnBrk="1" hangingPunct="1">
              <a:buFontTx/>
              <a:buChar char="-"/>
              <a:defRPr/>
            </a:pPr>
            <a:r>
              <a:rPr lang="en-IN" sz="2000" dirty="0"/>
              <a:t>Leaking of master cylinder or wheel cylinder, which can be inspected and repaired or replaced as necessary.</a:t>
            </a:r>
          </a:p>
          <a:p>
            <a:pPr marL="342900" indent="-342900" eaLnBrk="1" hangingPunct="1">
              <a:buFontTx/>
              <a:buChar char="-"/>
              <a:defRPr/>
            </a:pPr>
            <a:r>
              <a:rPr lang="en-IN" sz="2000" dirty="0"/>
              <a:t>Any connection may be loose, which can be tightened properly.</a:t>
            </a:r>
          </a:p>
          <a:p>
            <a:pPr marL="342900" indent="-342900" eaLnBrk="1" hangingPunct="1">
              <a:buFontTx/>
              <a:buChar char="-"/>
              <a:defRPr/>
            </a:pPr>
            <a:r>
              <a:rPr lang="en-IN" sz="2000" dirty="0"/>
              <a:t>Connecting pipe or hose may be damaged, which has to be replaced.</a:t>
            </a:r>
          </a:p>
          <a:p>
            <a:pPr eaLnBrk="1" hangingPunct="1">
              <a:buNone/>
              <a:defRPr/>
            </a:pPr>
            <a:r>
              <a:rPr lang="en-IN" sz="2000" b="1" dirty="0">
                <a:solidFill>
                  <a:srgbClr val="FF0000"/>
                </a:solidFill>
              </a:rPr>
              <a:t>Presence of air in the braking system</a:t>
            </a:r>
            <a:r>
              <a:rPr lang="en-IN" sz="2000" dirty="0">
                <a:solidFill>
                  <a:srgbClr val="FF0000"/>
                </a:solidFill>
              </a:rPr>
              <a:t>: </a:t>
            </a:r>
            <a:r>
              <a:rPr lang="en-IN" sz="2000" dirty="0"/>
              <a:t>This may be on account of the following:</a:t>
            </a:r>
          </a:p>
          <a:p>
            <a:pPr marL="342900" indent="-342900" eaLnBrk="1" hangingPunct="1">
              <a:buFontTx/>
              <a:buChar char="-"/>
              <a:defRPr/>
            </a:pPr>
            <a:r>
              <a:rPr lang="en-IN" sz="2000" dirty="0"/>
              <a:t>Master cylinder may have some defects causing the leak of air inside. The same may be repaired or replaced if required.</a:t>
            </a:r>
          </a:p>
          <a:p>
            <a:pPr marL="342900" indent="-342900" eaLnBrk="1" hangingPunct="1">
              <a:buFontTx/>
              <a:buChar char="-"/>
              <a:defRPr/>
            </a:pPr>
            <a:r>
              <a:rPr lang="en-IN" sz="2000" dirty="0"/>
              <a:t>Any connection may loose, which can be tightened properly.</a:t>
            </a:r>
          </a:p>
        </p:txBody>
      </p:sp>
      <p:sp>
        <p:nvSpPr>
          <p:cNvPr id="6" name="Rectangle 5"/>
          <p:cNvSpPr/>
          <p:nvPr/>
        </p:nvSpPr>
        <p:spPr>
          <a:xfrm>
            <a:off x="304800" y="228600"/>
            <a:ext cx="4975593" cy="584775"/>
          </a:xfrm>
          <a:prstGeom prst="rect">
            <a:avLst/>
          </a:prstGeom>
        </p:spPr>
        <p:txBody>
          <a:bodyPr wrap="none">
            <a:spAutoFit/>
          </a:bodyPr>
          <a:lstStyle/>
          <a:p>
            <a:pPr algn="ctr"/>
            <a:r>
              <a:rPr lang="en-US" sz="3200" b="1" dirty="0">
                <a:solidFill>
                  <a:srgbClr val="FF0000"/>
                </a:solidFill>
                <a:latin typeface="Calibri" panose="020F0502020204030204" pitchFamily="34" charset="0"/>
              </a:rPr>
              <a:t>Brake Adjustment &amp; Defects</a:t>
            </a:r>
          </a:p>
        </p:txBody>
      </p:sp>
    </p:spTree>
    <p:extLst>
      <p:ext uri="{BB962C8B-B14F-4D97-AF65-F5344CB8AC3E}">
        <p14:creationId xmlns:p14="http://schemas.microsoft.com/office/powerpoint/2010/main" val="1341269875"/>
      </p:ext>
    </p:extLst>
  </p:cSld>
  <p:clrMapOvr>
    <a:masterClrMapping/>
  </p:clrMapOvr>
  <p:transition spd="med">
    <p:wedg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57</a:t>
            </a:fld>
            <a:endParaRPr lang="en-US" altLang="en-US" sz="1200">
              <a:latin typeface="Times New Roman" panose="02020603050405020304" pitchFamily="18" charset="0"/>
            </a:endParaRPr>
          </a:p>
        </p:txBody>
      </p:sp>
      <p:sp>
        <p:nvSpPr>
          <p:cNvPr id="4" name="Rectangle 3"/>
          <p:cNvSpPr/>
          <p:nvPr/>
        </p:nvSpPr>
        <p:spPr>
          <a:xfrm>
            <a:off x="525899" y="3048000"/>
            <a:ext cx="8244436" cy="584775"/>
          </a:xfrm>
          <a:prstGeom prst="rect">
            <a:avLst/>
          </a:prstGeom>
        </p:spPr>
        <p:txBody>
          <a:bodyPr wrap="none">
            <a:spAutoFit/>
          </a:bodyPr>
          <a:lstStyle/>
          <a:p>
            <a:pPr algn="ctr"/>
            <a:r>
              <a:rPr lang="en-US" sz="3200" u="sng" dirty="0">
                <a:solidFill>
                  <a:srgbClr val="FF0000"/>
                </a:solidFill>
                <a:latin typeface="Calibri" panose="020F0502020204030204" pitchFamily="34" charset="0"/>
              </a:rPr>
              <a:t>8. Accelerator, Brake &amp; Clutch Pedal Adjustment </a:t>
            </a:r>
          </a:p>
        </p:txBody>
      </p:sp>
    </p:spTree>
    <p:extLst>
      <p:ext uri="{BB962C8B-B14F-4D97-AF65-F5344CB8AC3E}">
        <p14:creationId xmlns:p14="http://schemas.microsoft.com/office/powerpoint/2010/main" val="3239203147"/>
      </p:ext>
    </p:extLst>
  </p:cSld>
  <p:clrMapOvr>
    <a:masterClrMapping/>
  </p:clrMapOvr>
  <p:transition spd="med">
    <p:wedg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5536527-0A09-414C-9147-72DD86E1470D}" type="slidenum">
              <a:rPr lang="en-US" altLang="en-US" sz="1200" smtClean="0">
                <a:latin typeface="Times New Roman" panose="02020603050405020304" pitchFamily="18" charset="0"/>
              </a:rPr>
              <a:pPr>
                <a:spcBef>
                  <a:spcPct val="0"/>
                </a:spcBef>
                <a:buFontTx/>
                <a:buNone/>
              </a:pPr>
              <a:t>58</a:t>
            </a:fld>
            <a:endParaRPr lang="en-US" altLang="en-US" sz="1200">
              <a:latin typeface="Times New Roman" panose="02020603050405020304" pitchFamily="18" charset="0"/>
            </a:endParaRPr>
          </a:p>
        </p:txBody>
      </p:sp>
      <p:sp>
        <p:nvSpPr>
          <p:cNvPr id="168963" name="TextBox 2"/>
          <p:cNvSpPr txBox="1">
            <a:spLocks noChangeArrowheads="1"/>
          </p:cNvSpPr>
          <p:nvPr/>
        </p:nvSpPr>
        <p:spPr bwMode="auto">
          <a:xfrm>
            <a:off x="314739" y="381000"/>
            <a:ext cx="5029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Accelerator Pedal</a:t>
            </a:r>
          </a:p>
        </p:txBody>
      </p:sp>
      <p:sp>
        <p:nvSpPr>
          <p:cNvPr id="168964" name="TextBox 3"/>
          <p:cNvSpPr txBox="1">
            <a:spLocks noChangeArrowheads="1"/>
          </p:cNvSpPr>
          <p:nvPr/>
        </p:nvSpPr>
        <p:spPr bwMode="auto">
          <a:xfrm>
            <a:off x="76200" y="1143000"/>
            <a:ext cx="8991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Accelerator Pedals:</a:t>
            </a:r>
            <a:r>
              <a:rPr lang="en-IN" altLang="en-US" sz="2000" b="1" dirty="0"/>
              <a:t> </a:t>
            </a:r>
            <a:r>
              <a:rPr lang="en-IN" altLang="en-US" sz="2000" dirty="0"/>
              <a:t>are mainly used for achieving the desired speed of the vehicle; by the drivers.</a:t>
            </a:r>
            <a:endParaRPr lang="en-IN" altLang="en-US" sz="2000" b="1" dirty="0">
              <a:solidFill>
                <a:srgbClr val="FF0000"/>
              </a:solidFill>
            </a:endParaRPr>
          </a:p>
          <a:p>
            <a:pPr algn="just" eaLnBrk="1" hangingPunct="1">
              <a:spcBef>
                <a:spcPct val="0"/>
              </a:spcBef>
              <a:buFontTx/>
              <a:buNone/>
            </a:pPr>
            <a:r>
              <a:rPr lang="en-IN" altLang="en-US" sz="2000" b="1" dirty="0">
                <a:solidFill>
                  <a:srgbClr val="FF0000"/>
                </a:solidFill>
              </a:rPr>
              <a:t>Two Main Types </a:t>
            </a:r>
            <a:r>
              <a:rPr lang="en-IN" altLang="en-US" sz="2000" dirty="0"/>
              <a:t>:-  Mechanical &amp; Electronic</a:t>
            </a:r>
          </a:p>
          <a:p>
            <a:pPr marL="342900" indent="-342900" algn="just" eaLnBrk="1" hangingPunct="1">
              <a:spcBef>
                <a:spcPct val="0"/>
              </a:spcBef>
              <a:buFontTx/>
              <a:buChar char="-"/>
            </a:pPr>
            <a:r>
              <a:rPr lang="en-IN" altLang="en-US" sz="2000" dirty="0"/>
              <a:t>While the Electronic Accelerator Pedal Modules ( APMs) are being fitted in the new age vehicles ( BS-III onwards ), Mechanical Accelerator Pedals were fitted in the vehicles prior to BS-III norms.</a:t>
            </a:r>
          </a:p>
          <a:p>
            <a:pPr marL="342900" indent="-342900" algn="just" eaLnBrk="1" hangingPunct="1">
              <a:spcBef>
                <a:spcPct val="0"/>
              </a:spcBef>
              <a:buFontTx/>
              <a:buChar char="-"/>
            </a:pPr>
            <a:r>
              <a:rPr lang="en-IN" altLang="en-US" sz="2000" dirty="0"/>
              <a:t>Electronic APMs do not need any kind of adjustment, whereas, Mechanical pedals are to be adjusted periodically to get the best performance from the vehicle. </a:t>
            </a:r>
          </a:p>
          <a:p>
            <a:pPr marL="342900" indent="-342900" algn="just" eaLnBrk="1" hangingPunct="1">
              <a:spcBef>
                <a:spcPct val="0"/>
              </a:spcBef>
              <a:buFontTx/>
              <a:buChar char="-"/>
            </a:pPr>
            <a:r>
              <a:rPr lang="en-IN" altLang="en-US" sz="2000" dirty="0"/>
              <a:t>Mechanical Accelerator Pedals are normally connected through linkages / ball joints to the engine which need to be adjusted and lubricated periodically.</a:t>
            </a:r>
          </a:p>
          <a:p>
            <a:pPr marL="342900" indent="-342900" algn="just" eaLnBrk="1" hangingPunct="1">
              <a:spcBef>
                <a:spcPct val="0"/>
              </a:spcBef>
              <a:buFontTx/>
              <a:buChar char="-"/>
            </a:pPr>
            <a:r>
              <a:rPr lang="en-IN" altLang="en-US" sz="2000" dirty="0"/>
              <a:t>Generally OEMs give a free play of 5-6mm in mechanical accelerator pedals. </a:t>
            </a:r>
          </a:p>
          <a:p>
            <a:pPr marL="342900" indent="-342900" algn="just" eaLnBrk="1" hangingPunct="1">
              <a:spcBef>
                <a:spcPct val="0"/>
              </a:spcBef>
              <a:buFontTx/>
              <a:buChar char="-"/>
            </a:pPr>
            <a:r>
              <a:rPr lang="en-IN" altLang="en-US" sz="2000" dirty="0"/>
              <a:t>Free play needs to be maintained to get good performance from the vehicle.</a:t>
            </a: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5343940" y="4875633"/>
            <a:ext cx="3561522" cy="1906167"/>
          </a:xfrm>
          <a:prstGeom prst="rect">
            <a:avLst/>
          </a:prstGeom>
        </p:spPr>
      </p:pic>
    </p:spTree>
    <p:extLst>
      <p:ext uri="{BB962C8B-B14F-4D97-AF65-F5344CB8AC3E}">
        <p14:creationId xmlns:p14="http://schemas.microsoft.com/office/powerpoint/2010/main" val="3574866733"/>
      </p:ext>
    </p:extLst>
  </p:cSld>
  <p:clrMapOvr>
    <a:masterClrMapping/>
  </p:clrMapOvr>
  <p:transition spd="med">
    <p:wedg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59</a:t>
            </a:fld>
            <a:endParaRPr lang="en-US" altLang="en-US"/>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72000" y="1219200"/>
            <a:ext cx="3810000" cy="2461022"/>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149" y="1371600"/>
            <a:ext cx="4339451" cy="1784864"/>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67539" y="4419600"/>
            <a:ext cx="1569536" cy="187518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0" y="4257053"/>
            <a:ext cx="2857500" cy="1971675"/>
          </a:xfrm>
          <a:prstGeom prst="rect">
            <a:avLst/>
          </a:prstGeom>
        </p:spPr>
      </p:pic>
      <p:sp>
        <p:nvSpPr>
          <p:cNvPr id="9" name="TextBox 8"/>
          <p:cNvSpPr txBox="1"/>
          <p:nvPr/>
        </p:nvSpPr>
        <p:spPr>
          <a:xfrm>
            <a:off x="533400" y="3352800"/>
            <a:ext cx="3352800" cy="400110"/>
          </a:xfrm>
          <a:prstGeom prst="rect">
            <a:avLst/>
          </a:prstGeom>
          <a:noFill/>
        </p:spPr>
        <p:txBody>
          <a:bodyPr wrap="square" rtlCol="0">
            <a:spAutoFit/>
          </a:bodyPr>
          <a:lstStyle/>
          <a:p>
            <a:r>
              <a:rPr lang="en-US" sz="2000" b="1" dirty="0">
                <a:solidFill>
                  <a:srgbClr val="FF0000"/>
                </a:solidFill>
                <a:latin typeface="Calibri" panose="020F0502020204030204" pitchFamily="34" charset="0"/>
              </a:rPr>
              <a:t>Mechanical Accelerator Pedal</a:t>
            </a:r>
          </a:p>
        </p:txBody>
      </p:sp>
      <p:sp>
        <p:nvSpPr>
          <p:cNvPr id="10" name="TextBox 9"/>
          <p:cNvSpPr txBox="1"/>
          <p:nvPr/>
        </p:nvSpPr>
        <p:spPr>
          <a:xfrm>
            <a:off x="685800" y="6320135"/>
            <a:ext cx="4191000" cy="400110"/>
          </a:xfrm>
          <a:prstGeom prst="rect">
            <a:avLst/>
          </a:prstGeom>
          <a:noFill/>
        </p:spPr>
        <p:txBody>
          <a:bodyPr wrap="square" rtlCol="0">
            <a:spAutoFit/>
          </a:bodyPr>
          <a:lstStyle/>
          <a:p>
            <a:r>
              <a:rPr lang="en-US" sz="2000" b="1" dirty="0">
                <a:solidFill>
                  <a:srgbClr val="FF0000"/>
                </a:solidFill>
                <a:latin typeface="Calibri" panose="020F0502020204030204" pitchFamily="34" charset="0"/>
              </a:rPr>
              <a:t>Electronic Accelerator Pedal</a:t>
            </a:r>
          </a:p>
        </p:txBody>
      </p:sp>
      <p:sp>
        <p:nvSpPr>
          <p:cNvPr id="11" name="TextBox 2"/>
          <p:cNvSpPr txBox="1">
            <a:spLocks noChangeArrowheads="1"/>
          </p:cNvSpPr>
          <p:nvPr/>
        </p:nvSpPr>
        <p:spPr bwMode="auto">
          <a:xfrm>
            <a:off x="314739" y="381000"/>
            <a:ext cx="5029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Accelerator Pedal</a:t>
            </a:r>
          </a:p>
        </p:txBody>
      </p:sp>
      <p:sp>
        <p:nvSpPr>
          <p:cNvPr id="12" name="TextBox 11"/>
          <p:cNvSpPr txBox="1"/>
          <p:nvPr/>
        </p:nvSpPr>
        <p:spPr>
          <a:xfrm>
            <a:off x="5334000" y="6324600"/>
            <a:ext cx="3581400" cy="461665"/>
          </a:xfrm>
          <a:prstGeom prst="rect">
            <a:avLst/>
          </a:prstGeom>
          <a:noFill/>
        </p:spPr>
        <p:txBody>
          <a:bodyPr wrap="square" rtlCol="0">
            <a:spAutoFit/>
          </a:bodyPr>
          <a:lstStyle/>
          <a:p>
            <a:r>
              <a:rPr lang="en-US" sz="2000" b="1" dirty="0">
                <a:solidFill>
                  <a:srgbClr val="FF0000"/>
                </a:solidFill>
                <a:latin typeface="Calibri" panose="020F0502020204030204" pitchFamily="34" charset="0"/>
              </a:rPr>
              <a:t>Accelerator</a:t>
            </a:r>
            <a:r>
              <a:rPr lang="en-US" dirty="0"/>
              <a:t> </a:t>
            </a:r>
            <a:r>
              <a:rPr lang="en-US" sz="2000" b="1" dirty="0">
                <a:solidFill>
                  <a:srgbClr val="FF0000"/>
                </a:solidFill>
                <a:latin typeface="Calibri" panose="020F0502020204030204" pitchFamily="34" charset="0"/>
              </a:rPr>
              <a:t>Pedal Location</a:t>
            </a:r>
          </a:p>
        </p:txBody>
      </p:sp>
      <p:pic>
        <p:nvPicPr>
          <p:cNvPr id="13" name="Picture 12"/>
          <p:cNvPicPr>
            <a:picLocks noChangeAspect="1"/>
          </p:cNvPicPr>
          <p:nvPr/>
        </p:nvPicPr>
        <p:blipFill rotWithShape="1">
          <a:blip r:embed="rId7" cstate="hqprint">
            <a:extLst>
              <a:ext uri="{28A0092B-C50C-407E-A947-70E740481C1C}">
                <a14:useLocalDpi xmlns:a14="http://schemas.microsoft.com/office/drawing/2010/main" val="0"/>
              </a:ext>
            </a:extLst>
          </a:blip>
          <a:srcRect l="11333" t="3683" r="11605" b="4527"/>
          <a:stretch/>
        </p:blipFill>
        <p:spPr>
          <a:xfrm>
            <a:off x="5181599" y="3594847"/>
            <a:ext cx="3276601" cy="2864990"/>
          </a:xfrm>
          <a:prstGeom prst="rect">
            <a:avLst/>
          </a:prstGeom>
        </p:spPr>
      </p:pic>
    </p:spTree>
    <p:extLst>
      <p:ext uri="{BB962C8B-B14F-4D97-AF65-F5344CB8AC3E}">
        <p14:creationId xmlns:p14="http://schemas.microsoft.com/office/powerpoint/2010/main" val="3980120385"/>
      </p:ext>
    </p:extLst>
  </p:cSld>
  <p:clrMapOvr>
    <a:masterClrMapping/>
  </p:clrMapOvr>
  <p:transition spd="med">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AB40B-1269-4A33-942D-6A5F53A6B1C7}"/>
              </a:ext>
            </a:extLst>
          </p:cNvPr>
          <p:cNvSpPr/>
          <p:nvPr/>
        </p:nvSpPr>
        <p:spPr>
          <a:xfrm>
            <a:off x="1357200" y="3048000"/>
            <a:ext cx="6581802" cy="1569660"/>
          </a:xfrm>
          <a:prstGeom prst="rect">
            <a:avLst/>
          </a:prstGeom>
        </p:spPr>
        <p:txBody>
          <a:bodyPr wrap="none">
            <a:spAutoFit/>
          </a:bodyPr>
          <a:lstStyle/>
          <a:p>
            <a:pPr marL="514350" indent="-514350" algn="ctr">
              <a:buAutoNum type="arabicPeriod"/>
            </a:pPr>
            <a:r>
              <a:rPr lang="en-US" sz="3200" b="1" u="sng" dirty="0">
                <a:solidFill>
                  <a:srgbClr val="FF0000"/>
                </a:solidFill>
                <a:latin typeface="Calibri" panose="020F0502020204030204" pitchFamily="34" charset="0"/>
              </a:rPr>
              <a:t>Factors Affecting the Vehicle Parts </a:t>
            </a:r>
          </a:p>
          <a:p>
            <a:pPr algn="ctr"/>
            <a:r>
              <a:rPr lang="en-US" sz="3200" b="1" u="sng" dirty="0">
                <a:solidFill>
                  <a:srgbClr val="FF0000"/>
                </a:solidFill>
                <a:latin typeface="Calibri" panose="020F0502020204030204" pitchFamily="34" charset="0"/>
              </a:rPr>
              <a:t>due to Bad Driving</a:t>
            </a:r>
          </a:p>
          <a:p>
            <a:pPr algn="ctr"/>
            <a:endParaRPr lang="en-US" sz="3200" b="1" u="sng" dirty="0">
              <a:solidFill>
                <a:srgbClr val="FF0000"/>
              </a:solidFill>
              <a:latin typeface="Calibri" panose="020F0502020204030204" pitchFamily="34" charset="0"/>
            </a:endParaRPr>
          </a:p>
        </p:txBody>
      </p:sp>
    </p:spTree>
    <p:extLst>
      <p:ext uri="{BB962C8B-B14F-4D97-AF65-F5344CB8AC3E}">
        <p14:creationId xmlns:p14="http://schemas.microsoft.com/office/powerpoint/2010/main" val="1393797478"/>
      </p:ext>
    </p:extLst>
  </p:cSld>
  <p:clrMapOvr>
    <a:masterClrMapping/>
  </p:clrMapOvr>
  <p:transition spd="med">
    <p:wedg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60</a:t>
            </a:fld>
            <a:endParaRPr lang="en-US" altLang="en-US"/>
          </a:p>
        </p:txBody>
      </p:sp>
      <p:sp>
        <p:nvSpPr>
          <p:cNvPr id="3" name="TextBox 2"/>
          <p:cNvSpPr txBox="1">
            <a:spLocks noChangeArrowheads="1"/>
          </p:cNvSpPr>
          <p:nvPr/>
        </p:nvSpPr>
        <p:spPr bwMode="auto">
          <a:xfrm>
            <a:off x="152400" y="421854"/>
            <a:ext cx="66956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Brake Pedal- Adjustment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219200"/>
            <a:ext cx="3962400" cy="5562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295400"/>
            <a:ext cx="4495800" cy="192369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3147391"/>
            <a:ext cx="4495800" cy="3497425"/>
          </a:xfrm>
          <a:prstGeom prst="rect">
            <a:avLst/>
          </a:prstGeom>
        </p:spPr>
      </p:pic>
    </p:spTree>
    <p:extLst>
      <p:ext uri="{BB962C8B-B14F-4D97-AF65-F5344CB8AC3E}">
        <p14:creationId xmlns:p14="http://schemas.microsoft.com/office/powerpoint/2010/main" val="2780817791"/>
      </p:ext>
    </p:extLst>
  </p:cSld>
  <p:clrMapOvr>
    <a:masterClrMapping/>
  </p:clrMapOvr>
  <p:transition spd="med">
    <p:wedg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5EE6477C-D346-4AA5-9F8A-918DC488B535}" type="slidenum">
              <a:rPr lang="en-US" altLang="en-US" sz="1200" smtClean="0">
                <a:latin typeface="Times New Roman" panose="02020603050405020304" pitchFamily="18" charset="0"/>
              </a:rPr>
              <a:pPr>
                <a:spcBef>
                  <a:spcPct val="0"/>
                </a:spcBef>
                <a:buFontTx/>
                <a:buNone/>
              </a:pPr>
              <a:t>61</a:t>
            </a:fld>
            <a:endParaRPr lang="en-US" altLang="en-US" sz="1200">
              <a:latin typeface="Times New Roman" panose="02020603050405020304" pitchFamily="18" charset="0"/>
            </a:endParaRPr>
          </a:p>
        </p:txBody>
      </p:sp>
      <p:sp>
        <p:nvSpPr>
          <p:cNvPr id="46083" name="TextBox 2"/>
          <p:cNvSpPr txBox="1">
            <a:spLocks noChangeArrowheads="1"/>
          </p:cNvSpPr>
          <p:nvPr/>
        </p:nvSpPr>
        <p:spPr bwMode="auto">
          <a:xfrm>
            <a:off x="0" y="228600"/>
            <a:ext cx="6705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None/>
            </a:pPr>
            <a:r>
              <a:rPr lang="en-IN" altLang="en-US" sz="2800" dirty="0">
                <a:latin typeface="Times New Roman" panose="02020603050405020304" pitchFamily="18" charset="0"/>
              </a:rPr>
              <a:t>    </a:t>
            </a:r>
            <a:r>
              <a:rPr lang="en-IN" altLang="en-US" sz="3200" b="1" dirty="0">
                <a:solidFill>
                  <a:srgbClr val="FF0000"/>
                </a:solidFill>
              </a:rPr>
              <a:t>Clutch Adjustment</a:t>
            </a:r>
          </a:p>
        </p:txBody>
      </p:sp>
      <p:sp>
        <p:nvSpPr>
          <p:cNvPr id="46084" name="TextBox 5"/>
          <p:cNvSpPr txBox="1">
            <a:spLocks noChangeArrowheads="1"/>
          </p:cNvSpPr>
          <p:nvPr/>
        </p:nvSpPr>
        <p:spPr bwMode="auto">
          <a:xfrm>
            <a:off x="76200" y="1164372"/>
            <a:ext cx="90678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marL="0" indent="0" algn="just" eaLnBrk="1" hangingPunct="1">
              <a:spcBef>
                <a:spcPct val="0"/>
              </a:spcBef>
              <a:buNone/>
            </a:pPr>
            <a:r>
              <a:rPr lang="en-IN" altLang="en-US" sz="2000" b="1" dirty="0">
                <a:solidFill>
                  <a:srgbClr val="FF0000"/>
                </a:solidFill>
              </a:rPr>
              <a:t>Clutch Free Play Adjustment:</a:t>
            </a:r>
          </a:p>
          <a:p>
            <a:pPr algn="just" eaLnBrk="1" hangingPunct="1">
              <a:spcBef>
                <a:spcPct val="0"/>
              </a:spcBef>
              <a:buFontTx/>
              <a:buChar char="-"/>
            </a:pPr>
            <a:r>
              <a:rPr lang="en-IN" altLang="en-US" sz="2000" dirty="0"/>
              <a:t>The initial clutch pedal free play is to be set at 2.5” with new disc.</a:t>
            </a:r>
          </a:p>
          <a:p>
            <a:pPr algn="just" eaLnBrk="1" hangingPunct="1">
              <a:spcBef>
                <a:spcPct val="0"/>
              </a:spcBef>
              <a:buFontTx/>
              <a:buChar char="-"/>
            </a:pPr>
            <a:r>
              <a:rPr lang="en-IN" altLang="en-US" sz="2000" dirty="0"/>
              <a:t>As the disc wear off, the clutch pedal free play gets reduced.</a:t>
            </a:r>
          </a:p>
          <a:p>
            <a:pPr algn="just" eaLnBrk="1" hangingPunct="1">
              <a:spcBef>
                <a:spcPct val="0"/>
              </a:spcBef>
              <a:buFontTx/>
              <a:buChar char="-"/>
            </a:pPr>
            <a:r>
              <a:rPr lang="en-IN" altLang="en-US" sz="2000" dirty="0"/>
              <a:t>When the pedal play reduces to 0.5”, loosen the lock nut at clutch lever jaw end and gearbox sleeve end, reduce the clutch rod length &amp; set the free play to 2.5”</a:t>
            </a:r>
          </a:p>
          <a:p>
            <a:pPr algn="just" eaLnBrk="1" hangingPunct="1">
              <a:spcBef>
                <a:spcPct val="0"/>
              </a:spcBef>
              <a:buFontTx/>
              <a:buChar char="-"/>
            </a:pPr>
            <a:r>
              <a:rPr lang="en-IN" altLang="en-US" sz="2000" dirty="0"/>
              <a:t>Continue to run the vehicle till free play reduces to 0.5”. At this condition, again loosen the lock nut at clutch lever jaw end &amp; gearbox sleeve end, reduce the clutch rod length, set the free pedal to 2.5”. Continue to run the vehicle till the free pedal reduces to 0.5”</a:t>
            </a:r>
          </a:p>
          <a:p>
            <a:pPr algn="just" eaLnBrk="1" hangingPunct="1">
              <a:spcBef>
                <a:spcPct val="0"/>
              </a:spcBef>
              <a:buFontTx/>
              <a:buChar char="-"/>
            </a:pPr>
            <a:r>
              <a:rPr lang="en-IN" altLang="en-US" sz="2000" dirty="0"/>
              <a:t>Now, reverse the pressure the pads (4 nos.) in the clutch cover assembly. </a:t>
            </a:r>
          </a:p>
          <a:p>
            <a:pPr algn="just" eaLnBrk="1" hangingPunct="1">
              <a:spcBef>
                <a:spcPct val="0"/>
              </a:spcBef>
              <a:buFontTx/>
              <a:buChar char="-"/>
            </a:pPr>
            <a:r>
              <a:rPr lang="en-IN" altLang="en-US" sz="2000" dirty="0"/>
              <a:t>Loosen the lock nut and increase the clutch rod length so as to get back clutch pedal free play of 2.5”</a:t>
            </a:r>
          </a:p>
          <a:p>
            <a:pPr algn="just" eaLnBrk="1" hangingPunct="1">
              <a:spcBef>
                <a:spcPct val="0"/>
              </a:spcBef>
              <a:buFontTx/>
              <a:buChar char="-"/>
            </a:pPr>
            <a:r>
              <a:rPr lang="en-IN" altLang="en-US" sz="2000" dirty="0"/>
              <a:t>When the clutch pedal free play again reduces to 0.5” replace the clutch disc. After fitment of new clutch disc ensure proper clutch disc setting as stated at point no. 1.</a:t>
            </a:r>
          </a:p>
          <a:p>
            <a:pPr algn="just" eaLnBrk="1" hangingPunct="1">
              <a:spcBef>
                <a:spcPct val="0"/>
              </a:spcBef>
              <a:buFontTx/>
              <a:buChar char="-"/>
            </a:pPr>
            <a:r>
              <a:rPr lang="en-IN" altLang="en-US" sz="2000" dirty="0"/>
              <a:t>Important: In the clutch play adjustment, there are two adjustments before pad reversal and two adjustment after pad reversal. </a:t>
            </a:r>
          </a:p>
          <a:p>
            <a:pPr algn="just" eaLnBrk="1" hangingPunct="1">
              <a:spcBef>
                <a:spcPct val="0"/>
              </a:spcBef>
              <a:buFontTx/>
              <a:buChar char="-"/>
            </a:pPr>
            <a:r>
              <a:rPr lang="en-IN" altLang="en-US" sz="2000" dirty="0"/>
              <a:t>Lubricate clutch linkage at every 8,000 km.</a:t>
            </a:r>
          </a:p>
        </p:txBody>
      </p:sp>
    </p:spTree>
    <p:extLst>
      <p:ext uri="{BB962C8B-B14F-4D97-AF65-F5344CB8AC3E}">
        <p14:creationId xmlns:p14="http://schemas.microsoft.com/office/powerpoint/2010/main" val="3734886665"/>
      </p:ext>
    </p:extLst>
  </p:cSld>
  <p:clrMapOvr>
    <a:masterClrMapping/>
  </p:clrMapOvr>
  <p:transition spd="med">
    <p:wedg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99B5E7B8-2168-4969-9F25-50E74D630807}" type="slidenum">
              <a:rPr lang="en-US" altLang="en-US" sz="1200" smtClean="0">
                <a:latin typeface="Times New Roman" panose="02020603050405020304" pitchFamily="18" charset="0"/>
              </a:rPr>
              <a:pPr>
                <a:spcBef>
                  <a:spcPct val="0"/>
                </a:spcBef>
                <a:buFontTx/>
                <a:buNone/>
              </a:pPr>
              <a:t>62</a:t>
            </a:fld>
            <a:endParaRPr lang="en-US" altLang="en-US" sz="1200">
              <a:latin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858" y="1524000"/>
            <a:ext cx="8567539" cy="4648200"/>
          </a:xfrm>
          <a:prstGeom prst="rect">
            <a:avLst/>
          </a:prstGeom>
        </p:spPr>
      </p:pic>
      <p:sp>
        <p:nvSpPr>
          <p:cNvPr id="6" name="TextBox 2"/>
          <p:cNvSpPr txBox="1">
            <a:spLocks noChangeArrowheads="1"/>
          </p:cNvSpPr>
          <p:nvPr/>
        </p:nvSpPr>
        <p:spPr bwMode="auto">
          <a:xfrm>
            <a:off x="0" y="228600"/>
            <a:ext cx="6705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None/>
            </a:pPr>
            <a:r>
              <a:rPr lang="en-IN" altLang="en-US" sz="2800" dirty="0">
                <a:latin typeface="Times New Roman" panose="02020603050405020304" pitchFamily="18" charset="0"/>
              </a:rPr>
              <a:t>    </a:t>
            </a:r>
            <a:r>
              <a:rPr lang="en-IN" altLang="en-US" sz="3200" b="1" dirty="0">
                <a:solidFill>
                  <a:srgbClr val="FF0000"/>
                </a:solidFill>
              </a:rPr>
              <a:t>Clutch Adjustment</a:t>
            </a:r>
          </a:p>
        </p:txBody>
      </p:sp>
    </p:spTree>
    <p:extLst>
      <p:ext uri="{BB962C8B-B14F-4D97-AF65-F5344CB8AC3E}">
        <p14:creationId xmlns:p14="http://schemas.microsoft.com/office/powerpoint/2010/main" val="969281944"/>
      </p:ext>
    </p:extLst>
  </p:cSld>
  <p:clrMapOvr>
    <a:masterClrMapping/>
  </p:clrMapOvr>
  <p:transition spd="med">
    <p:wedg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11EF7E1-967B-44FF-BDF6-45E313F2143D}" type="slidenum">
              <a:rPr lang="en-US" altLang="en-US" sz="1200" smtClean="0">
                <a:latin typeface="Times New Roman" panose="02020603050405020304" pitchFamily="18" charset="0"/>
              </a:rPr>
              <a:pPr>
                <a:spcBef>
                  <a:spcPct val="0"/>
                </a:spcBef>
                <a:buFontTx/>
                <a:buNone/>
              </a:pPr>
              <a:t>63</a:t>
            </a:fld>
            <a:endParaRPr lang="en-US" altLang="en-US" sz="1200">
              <a:latin typeface="Times New Roman" panose="02020603050405020304" pitchFamily="18" charset="0"/>
            </a:endParaRPr>
          </a:p>
        </p:txBody>
      </p:sp>
      <p:sp>
        <p:nvSpPr>
          <p:cNvPr id="37891" name="TextBox 2"/>
          <p:cNvSpPr txBox="1">
            <a:spLocks noChangeArrowheads="1"/>
          </p:cNvSpPr>
          <p:nvPr/>
        </p:nvSpPr>
        <p:spPr bwMode="auto">
          <a:xfrm>
            <a:off x="152400" y="238330"/>
            <a:ext cx="6096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Clutch Trouble Shooting</a:t>
            </a:r>
          </a:p>
        </p:txBody>
      </p:sp>
      <p:sp>
        <p:nvSpPr>
          <p:cNvPr id="5" name="TextBox 4">
            <a:extLst>
              <a:ext uri="{FF2B5EF4-FFF2-40B4-BE49-F238E27FC236}">
                <a16:creationId xmlns:a16="http://schemas.microsoft.com/office/drawing/2014/main" id="{B8CB8EE4-F997-4EB6-9BE9-8B74D7CC1987}"/>
              </a:ext>
            </a:extLst>
          </p:cNvPr>
          <p:cNvSpPr txBox="1"/>
          <p:nvPr/>
        </p:nvSpPr>
        <p:spPr>
          <a:xfrm>
            <a:off x="76200" y="1155442"/>
            <a:ext cx="8991600" cy="3785652"/>
          </a:xfrm>
          <a:prstGeom prst="rect">
            <a:avLst/>
          </a:prstGeom>
          <a:noFill/>
        </p:spPr>
        <p:txBody>
          <a:bodyPr wrap="square">
            <a:spAutoFit/>
          </a:bodyPr>
          <a:lstStyle/>
          <a:p>
            <a:pPr algn="just" eaLnBrk="1" hangingPunct="1">
              <a:defRPr/>
            </a:pPr>
            <a:r>
              <a:rPr lang="en-IN" sz="2000" b="1" dirty="0">
                <a:solidFill>
                  <a:srgbClr val="FF0000"/>
                </a:solidFill>
                <a:latin typeface="Calibri" panose="020F0502020204030204" pitchFamily="34" charset="0"/>
              </a:rPr>
              <a:t>Clutch Slip: </a:t>
            </a:r>
            <a:r>
              <a:rPr lang="en-IN" sz="2000" dirty="0">
                <a:latin typeface="Calibri" panose="020F0502020204030204" pitchFamily="34" charset="0"/>
              </a:rPr>
              <a:t>It is experienced when clutch slips while in engagement. It fails to transmit completely the engine torque. Because of slipping , heat is generated due to which clutch facing wear out rapidly/ burns out. This may be caused by:</a:t>
            </a:r>
            <a:endParaRPr lang="en-IN" sz="2000" b="1" dirty="0">
              <a:latin typeface="Calibri" panose="020F0502020204030204" pitchFamily="34" charset="0"/>
            </a:endParaRPr>
          </a:p>
          <a:p>
            <a:pPr marL="342900" indent="-342900" algn="just" eaLnBrk="1" hangingPunct="1">
              <a:buFontTx/>
              <a:buChar char="-"/>
              <a:defRPr/>
            </a:pPr>
            <a:r>
              <a:rPr lang="en-IN" sz="2000" dirty="0">
                <a:latin typeface="Calibri" panose="020F0502020204030204" pitchFamily="34" charset="0"/>
              </a:rPr>
              <a:t>Incorrect linkage adjustment which causes insufficient ‘free pedal play’. Adjustment of the linkage will remedy this defect.</a:t>
            </a:r>
          </a:p>
          <a:p>
            <a:pPr marL="342900" indent="-342900" algn="just" eaLnBrk="1" hangingPunct="1">
              <a:buFontTx/>
              <a:buChar char="-"/>
              <a:defRPr/>
            </a:pPr>
            <a:r>
              <a:rPr lang="en-IN" sz="2000" dirty="0">
                <a:latin typeface="Calibri" panose="020F0502020204030204" pitchFamily="34" charset="0"/>
              </a:rPr>
              <a:t>Oil or grease on friction facing due to leakage from the engine crankcase or the gear box or to excessive lubrication of the clutch shaft and its support bearing. Remedy in this case is to clean the component and replace the clutch facing.</a:t>
            </a:r>
          </a:p>
          <a:p>
            <a:pPr marL="342900" indent="-342900" algn="just" eaLnBrk="1" hangingPunct="1">
              <a:buFontTx/>
              <a:buChar char="-"/>
              <a:defRPr/>
            </a:pPr>
            <a:r>
              <a:rPr lang="en-IN" altLang="en-US" sz="2000" dirty="0">
                <a:latin typeface="Calibri" panose="020F0502020204030204" pitchFamily="34" charset="0"/>
              </a:rPr>
              <a:t>Weak or broken clutch springs. The springs may be overheated, which will be revealed by their blue colour. Over heating reduces spring stiffness and make them weak. In this case the only alternative is to replace the springs.</a:t>
            </a:r>
          </a:p>
          <a:p>
            <a:pPr marL="342900" indent="-342900" algn="just" eaLnBrk="1" hangingPunct="1">
              <a:buFontTx/>
              <a:buChar char="-"/>
              <a:defRPr/>
            </a:pPr>
            <a:r>
              <a:rPr lang="en-IN" altLang="en-US" sz="2000" dirty="0">
                <a:latin typeface="Calibri" panose="020F0502020204030204" pitchFamily="34" charset="0"/>
              </a:rPr>
              <a:t>Worn out facing, which should be replaced.</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6477000" y="4524758"/>
            <a:ext cx="2590800" cy="2257042"/>
          </a:xfrm>
          <a:prstGeom prst="rect">
            <a:avLst/>
          </a:prstGeom>
        </p:spPr>
      </p:pic>
    </p:spTree>
    <p:extLst>
      <p:ext uri="{BB962C8B-B14F-4D97-AF65-F5344CB8AC3E}">
        <p14:creationId xmlns:p14="http://schemas.microsoft.com/office/powerpoint/2010/main" val="3670712327"/>
      </p:ext>
    </p:extLst>
  </p:cSld>
  <p:clrMapOvr>
    <a:masterClrMapping/>
  </p:clrMapOvr>
  <p:transition spd="med">
    <p:wedg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89DEFC16-4039-4802-A40B-19946E17C6A0}" type="slidenum">
              <a:rPr lang="en-US" altLang="en-US" sz="1200" smtClean="0">
                <a:latin typeface="Times New Roman" panose="02020603050405020304" pitchFamily="18" charset="0"/>
              </a:rPr>
              <a:pPr>
                <a:spcBef>
                  <a:spcPct val="0"/>
                </a:spcBef>
                <a:buFontTx/>
                <a:buNone/>
              </a:pPr>
              <a:t>64</a:t>
            </a:fld>
            <a:endParaRPr lang="en-US" altLang="en-US" sz="1200">
              <a:latin typeface="Times New Roman" panose="02020603050405020304" pitchFamily="18" charset="0"/>
            </a:endParaRPr>
          </a:p>
        </p:txBody>
      </p:sp>
      <p:sp>
        <p:nvSpPr>
          <p:cNvPr id="38915" name="TextBox 2"/>
          <p:cNvSpPr txBox="1">
            <a:spLocks noChangeArrowheads="1"/>
          </p:cNvSpPr>
          <p:nvPr/>
        </p:nvSpPr>
        <p:spPr bwMode="auto">
          <a:xfrm>
            <a:off x="76200" y="304800"/>
            <a:ext cx="434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Clutch Trouble Shooting</a:t>
            </a:r>
          </a:p>
        </p:txBody>
      </p:sp>
      <p:sp>
        <p:nvSpPr>
          <p:cNvPr id="38916" name="TextBox 3"/>
          <p:cNvSpPr txBox="1">
            <a:spLocks noChangeArrowheads="1"/>
          </p:cNvSpPr>
          <p:nvPr/>
        </p:nvSpPr>
        <p:spPr bwMode="auto">
          <a:xfrm>
            <a:off x="76200" y="1143000"/>
            <a:ext cx="61722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Clutch Drag/Spin: </a:t>
            </a:r>
            <a:r>
              <a:rPr lang="en-IN" altLang="en-US" sz="2000" dirty="0"/>
              <a:t>Sometimes when the clutch is to be disengaged, it is not disengaged completely and it caused difficulty in changing gears. This defect is called clutch drag.</a:t>
            </a:r>
          </a:p>
          <a:p>
            <a:pPr marL="342900" indent="-342900" algn="just" eaLnBrk="1" hangingPunct="1">
              <a:spcBef>
                <a:spcPct val="0"/>
              </a:spcBef>
              <a:buFontTx/>
              <a:buChar char="-"/>
            </a:pPr>
            <a:r>
              <a:rPr lang="en-IN" altLang="en-US" sz="2000" dirty="0"/>
              <a:t>Excessive “free pedal play”. This may have been caused by the driver ‘riding’ the clutch pedal, when the clutch drags, the first thing to be done is to check the ‘free pedal play’  </a:t>
            </a:r>
          </a:p>
          <a:p>
            <a:pPr marL="342900" indent="-342900" algn="just" eaLnBrk="1" hangingPunct="1">
              <a:spcBef>
                <a:spcPct val="0"/>
              </a:spcBef>
              <a:buFontTx/>
              <a:buChar char="-"/>
            </a:pPr>
            <a:r>
              <a:rPr lang="en-IN" altLang="en-US" sz="2000" dirty="0"/>
              <a:t>Oil or grease on friction facings. Remedy is to clean the facing if excessively damaged to replace them</a:t>
            </a:r>
          </a:p>
          <a:p>
            <a:pPr marL="342900" indent="-342900" algn="just" eaLnBrk="1" hangingPunct="1">
              <a:spcBef>
                <a:spcPct val="0"/>
              </a:spcBef>
              <a:buFontTx/>
              <a:buChar char="-"/>
            </a:pPr>
            <a:r>
              <a:rPr lang="en-IN" altLang="en-US" sz="2000" dirty="0"/>
              <a:t>Pressure plate warped or damaged. This need replacement</a:t>
            </a:r>
          </a:p>
          <a:p>
            <a:pPr marL="342900" indent="-342900" algn="just" eaLnBrk="1" hangingPunct="1">
              <a:spcBef>
                <a:spcPct val="0"/>
              </a:spcBef>
              <a:buFontTx/>
              <a:buChar char="-"/>
            </a:pPr>
            <a:r>
              <a:rPr lang="en-IN" altLang="en-US" sz="2000" dirty="0"/>
              <a:t>Clutch plate cracked or buckled. The only alternative to remedy this is the replacement of the complete plate.</a:t>
            </a:r>
          </a:p>
          <a:p>
            <a:pPr marL="342900" indent="-342900" algn="just" eaLnBrk="1" hangingPunct="1">
              <a:spcBef>
                <a:spcPct val="0"/>
              </a:spcBef>
              <a:buFontTx/>
              <a:buChar char="-"/>
            </a:pPr>
            <a:r>
              <a:rPr lang="en-IN" altLang="en-US" sz="2000" dirty="0"/>
              <a:t>Clutch plate may be seized on clutch shaft splines. This may be remedied by cleaning up the splines on the shaft and lubricating them.</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6319847" y="4335360"/>
            <a:ext cx="2824153" cy="2263877"/>
          </a:xfrm>
          <a:prstGeom prst="rect">
            <a:avLst/>
          </a:prstGeom>
        </p:spPr>
      </p:pic>
    </p:spTree>
    <p:extLst>
      <p:ext uri="{BB962C8B-B14F-4D97-AF65-F5344CB8AC3E}">
        <p14:creationId xmlns:p14="http://schemas.microsoft.com/office/powerpoint/2010/main" val="3198009059"/>
      </p:ext>
    </p:extLst>
  </p:cSld>
  <p:clrMapOvr>
    <a:masterClrMapping/>
  </p:clrMapOvr>
  <p:transition spd="med">
    <p:wedg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8F24ADCB-1C5C-4A07-B452-66CFD88D7FA6}" type="slidenum">
              <a:rPr lang="en-US" altLang="en-US" sz="1200" smtClean="0">
                <a:latin typeface="Times New Roman" panose="02020603050405020304" pitchFamily="18" charset="0"/>
              </a:rPr>
              <a:pPr>
                <a:spcBef>
                  <a:spcPct val="0"/>
                </a:spcBef>
                <a:buFontTx/>
                <a:buNone/>
              </a:pPr>
              <a:t>65</a:t>
            </a:fld>
            <a:endParaRPr lang="en-US" altLang="en-US" sz="1200">
              <a:latin typeface="Times New Roman" panose="02020603050405020304" pitchFamily="18" charset="0"/>
            </a:endParaRPr>
          </a:p>
        </p:txBody>
      </p:sp>
      <p:sp>
        <p:nvSpPr>
          <p:cNvPr id="5" name="TextBox 4">
            <a:extLst>
              <a:ext uri="{FF2B5EF4-FFF2-40B4-BE49-F238E27FC236}">
                <a16:creationId xmlns:a16="http://schemas.microsoft.com/office/drawing/2014/main" id="{BEC3F5E7-FC91-4D70-B877-101E0AA8DDD7}"/>
              </a:ext>
            </a:extLst>
          </p:cNvPr>
          <p:cNvSpPr txBox="1"/>
          <p:nvPr/>
        </p:nvSpPr>
        <p:spPr>
          <a:xfrm>
            <a:off x="0" y="1143000"/>
            <a:ext cx="9144000" cy="3908762"/>
          </a:xfrm>
          <a:prstGeom prst="rect">
            <a:avLst/>
          </a:prstGeom>
          <a:noFill/>
        </p:spPr>
        <p:txBody>
          <a:bodyPr wrap="square">
            <a:spAutoFit/>
          </a:bodyPr>
          <a:lstStyle/>
          <a:p>
            <a:pPr algn="just" eaLnBrk="1" hangingPunct="1">
              <a:defRPr/>
            </a:pPr>
            <a:r>
              <a:rPr lang="en-IN" sz="2000" b="1" dirty="0">
                <a:solidFill>
                  <a:srgbClr val="FF0000"/>
                </a:solidFill>
                <a:latin typeface="Calibri" panose="020F0502020204030204" pitchFamily="34" charset="0"/>
              </a:rPr>
              <a:t>Clutch Judder: </a:t>
            </a:r>
            <a:r>
              <a:rPr lang="en-IN" sz="1900" dirty="0">
                <a:latin typeface="Calibri" panose="020F0502020204030204" pitchFamily="34" charset="0"/>
              </a:rPr>
              <a:t>As the clutch is engaged, a vibration or judder is produced instead of smooth engagement &amp; vehicle suddenly jumps forward. The possible causes are:</a:t>
            </a:r>
          </a:p>
          <a:p>
            <a:pPr marL="342900" indent="-342900" algn="just" eaLnBrk="1" hangingPunct="1">
              <a:buFontTx/>
              <a:buChar char="-"/>
              <a:defRPr/>
            </a:pPr>
            <a:r>
              <a:rPr lang="en-IN" sz="1900" dirty="0">
                <a:latin typeface="Calibri" panose="020F0502020204030204" pitchFamily="34" charset="0"/>
              </a:rPr>
              <a:t>Loose or worn out clutch facings, which must be replaced.</a:t>
            </a:r>
          </a:p>
          <a:p>
            <a:pPr marL="342900" indent="-342900" algn="just" eaLnBrk="1" hangingPunct="1">
              <a:buFontTx/>
              <a:buChar char="-"/>
              <a:defRPr/>
            </a:pPr>
            <a:r>
              <a:rPr lang="en-IN" sz="1900" dirty="0">
                <a:latin typeface="Calibri" panose="020F0502020204030204" pitchFamily="34" charset="0"/>
              </a:rPr>
              <a:t>loose rivets. The whole facing should be replaced.</a:t>
            </a:r>
          </a:p>
          <a:p>
            <a:pPr marL="342900" indent="-342900" algn="just" eaLnBrk="1" hangingPunct="1">
              <a:buFontTx/>
              <a:buChar char="-"/>
              <a:defRPr/>
            </a:pPr>
            <a:r>
              <a:rPr lang="en-IN" sz="1900" dirty="0">
                <a:latin typeface="Calibri" panose="020F0502020204030204" pitchFamily="34" charset="0"/>
              </a:rPr>
              <a:t>Distorted clutch plate may also be one of the reasons to cause clutch judder. This has to be replaced </a:t>
            </a:r>
          </a:p>
          <a:p>
            <a:pPr marL="342900" indent="-342900" algn="just" eaLnBrk="1" hangingPunct="1">
              <a:buFontTx/>
              <a:buChar char="-"/>
              <a:defRPr/>
            </a:pPr>
            <a:r>
              <a:rPr lang="en-IN" sz="1900" dirty="0">
                <a:latin typeface="Calibri" panose="020F0502020204030204" pitchFamily="34" charset="0"/>
              </a:rPr>
              <a:t>Flywheel may be loose on the crank shaft flange, Tighten to remove the defect.</a:t>
            </a:r>
          </a:p>
          <a:p>
            <a:pPr marL="342900" indent="-342900" algn="just" eaLnBrk="1" hangingPunct="1">
              <a:buFontTx/>
              <a:buChar char="-"/>
              <a:defRPr/>
            </a:pPr>
            <a:r>
              <a:rPr lang="en-IN" altLang="en-US" sz="1900" dirty="0">
                <a:latin typeface="Calibri" panose="020F0502020204030204" pitchFamily="34" charset="0"/>
              </a:rPr>
              <a:t>Misalignment of the pressure plate with the flywheel. This has to be corrected. This requires, however, special equipment.</a:t>
            </a:r>
          </a:p>
          <a:p>
            <a:pPr marL="342900" indent="-342900" algn="just" eaLnBrk="1" hangingPunct="1">
              <a:buFontTx/>
              <a:buChar char="-"/>
              <a:defRPr/>
            </a:pPr>
            <a:r>
              <a:rPr lang="en-IN" altLang="en-US" sz="1900" dirty="0">
                <a:latin typeface="Calibri" panose="020F0502020204030204" pitchFamily="34" charset="0"/>
              </a:rPr>
              <a:t>Bent splined clutch shaft. If the defect is not much, it may be possible to straighten the shaft, otherwise this has to be replaced.</a:t>
            </a:r>
          </a:p>
          <a:p>
            <a:pPr marL="342900" indent="-342900" algn="just" eaLnBrk="1" hangingPunct="1">
              <a:buFontTx/>
              <a:buChar char="-"/>
              <a:defRPr/>
            </a:pPr>
            <a:r>
              <a:rPr lang="en-IN" altLang="en-US" sz="1900" dirty="0">
                <a:latin typeface="Calibri" panose="020F0502020204030204" pitchFamily="34" charset="0"/>
              </a:rPr>
              <a:t>Oil, grease or dirt on the friction surface causing uneven engagement. Friction surfaces on the flywheel &amp; the pressure plate should be cleaned &amp; the clutch facing replaced. </a:t>
            </a:r>
          </a:p>
        </p:txBody>
      </p:sp>
      <p:sp>
        <p:nvSpPr>
          <p:cNvPr id="7" name="TextBox 2"/>
          <p:cNvSpPr txBox="1">
            <a:spLocks noChangeArrowheads="1"/>
          </p:cNvSpPr>
          <p:nvPr/>
        </p:nvSpPr>
        <p:spPr bwMode="auto">
          <a:xfrm>
            <a:off x="76200" y="304800"/>
            <a:ext cx="434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Clutch Trouble Shooting</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6019800" y="4958370"/>
            <a:ext cx="2971800" cy="1821142"/>
          </a:xfrm>
          <a:prstGeom prst="rect">
            <a:avLst/>
          </a:prstGeom>
        </p:spPr>
      </p:pic>
    </p:spTree>
    <p:extLst>
      <p:ext uri="{BB962C8B-B14F-4D97-AF65-F5344CB8AC3E}">
        <p14:creationId xmlns:p14="http://schemas.microsoft.com/office/powerpoint/2010/main" val="120688996"/>
      </p:ext>
    </p:extLst>
  </p:cSld>
  <p:clrMapOvr>
    <a:masterClrMapping/>
  </p:clrMapOvr>
  <p:transition spd="med">
    <p:wedg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9F62C44-41BD-446F-9D70-2C1EFEA4B014}" type="slidenum">
              <a:rPr lang="en-US" altLang="en-US" sz="1200" smtClean="0">
                <a:latin typeface="Times New Roman" panose="02020603050405020304" pitchFamily="18" charset="0"/>
              </a:rPr>
              <a:pPr>
                <a:spcBef>
                  <a:spcPct val="0"/>
                </a:spcBef>
                <a:buFontTx/>
                <a:buNone/>
              </a:pPr>
              <a:t>66</a:t>
            </a:fld>
            <a:endParaRPr lang="en-US" altLang="en-US" sz="1200">
              <a:latin typeface="Times New Roman" panose="02020603050405020304" pitchFamily="18" charset="0"/>
            </a:endParaRPr>
          </a:p>
        </p:txBody>
      </p:sp>
      <p:sp>
        <p:nvSpPr>
          <p:cNvPr id="43012" name="TextBox 3"/>
          <p:cNvSpPr txBox="1">
            <a:spLocks noChangeArrowheads="1"/>
          </p:cNvSpPr>
          <p:nvPr/>
        </p:nvSpPr>
        <p:spPr bwMode="auto">
          <a:xfrm>
            <a:off x="0" y="1143000"/>
            <a:ext cx="8991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Clutch Rattle: </a:t>
            </a:r>
            <a:r>
              <a:rPr lang="en-IN" altLang="en-US" sz="2000" dirty="0"/>
              <a:t>It is a peculiar &amp; prominent noise observed when the engine is idling.</a:t>
            </a:r>
          </a:p>
          <a:p>
            <a:pPr marL="342900" indent="-342900" algn="just" eaLnBrk="1" hangingPunct="1">
              <a:spcBef>
                <a:spcPct val="0"/>
              </a:spcBef>
              <a:buFontTx/>
              <a:buChar char="-"/>
            </a:pPr>
            <a:r>
              <a:rPr lang="en-IN" altLang="en-US" sz="2000" dirty="0"/>
              <a:t>To locate the cause, press the clutch pedal to take up only the free movement. </a:t>
            </a:r>
          </a:p>
          <a:p>
            <a:pPr marL="342900" indent="-342900" algn="just" eaLnBrk="1" hangingPunct="1">
              <a:spcBef>
                <a:spcPct val="0"/>
              </a:spcBef>
              <a:buFontTx/>
              <a:buChar char="-"/>
            </a:pPr>
            <a:r>
              <a:rPr lang="en-IN" altLang="en-US" sz="2000" dirty="0"/>
              <a:t>If the rattle disappears, it may be due to worn out or loose throw out bearing or it may be that pedal return spring is disconnected and is loose. Replace Bearing or Spring, as applicable.</a:t>
            </a:r>
          </a:p>
          <a:p>
            <a:pPr marL="342900" indent="-342900" algn="just" eaLnBrk="1" hangingPunct="1">
              <a:spcBef>
                <a:spcPct val="0"/>
              </a:spcBef>
              <a:buFontTx/>
              <a:buChar char="-"/>
            </a:pPr>
            <a:r>
              <a:rPr lang="en-IN" altLang="en-US" sz="2000" dirty="0"/>
              <a:t>If the rattle continues, it may be due to damaged clutch plate in which case it has to be replaced. </a:t>
            </a:r>
          </a:p>
          <a:p>
            <a:pPr marL="342900" indent="-342900" algn="just" eaLnBrk="1" hangingPunct="1">
              <a:spcBef>
                <a:spcPct val="0"/>
              </a:spcBef>
              <a:buFontTx/>
              <a:buChar char="-"/>
            </a:pPr>
            <a:r>
              <a:rPr lang="en-IN" altLang="en-US" sz="2000" dirty="0"/>
              <a:t>The bent splined shaft may also be a source of rattle.</a:t>
            </a:r>
          </a:p>
        </p:txBody>
      </p:sp>
      <p:sp>
        <p:nvSpPr>
          <p:cNvPr id="6" name="TextBox 2"/>
          <p:cNvSpPr txBox="1">
            <a:spLocks noChangeArrowheads="1"/>
          </p:cNvSpPr>
          <p:nvPr/>
        </p:nvSpPr>
        <p:spPr bwMode="auto">
          <a:xfrm>
            <a:off x="76200" y="304800"/>
            <a:ext cx="434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Clutch Trouble Shooting</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5107790" y="3657600"/>
            <a:ext cx="3878894" cy="3160455"/>
          </a:xfrm>
          <a:prstGeom prst="rect">
            <a:avLst/>
          </a:prstGeom>
        </p:spPr>
      </p:pic>
    </p:spTree>
    <p:extLst>
      <p:ext uri="{BB962C8B-B14F-4D97-AF65-F5344CB8AC3E}">
        <p14:creationId xmlns:p14="http://schemas.microsoft.com/office/powerpoint/2010/main" val="274376823"/>
      </p:ext>
    </p:extLst>
  </p:cSld>
  <p:clrMapOvr>
    <a:masterClrMapping/>
  </p:clrMapOvr>
  <p:transition spd="med">
    <p:wedg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62CCB9B5-9AF5-4925-9771-190FA77180B8}" type="slidenum">
              <a:rPr lang="en-US" altLang="en-US" sz="1200" smtClean="0">
                <a:latin typeface="Times New Roman" panose="02020603050405020304" pitchFamily="18" charset="0"/>
              </a:rPr>
              <a:pPr>
                <a:spcBef>
                  <a:spcPct val="0"/>
                </a:spcBef>
                <a:buFontTx/>
                <a:buNone/>
              </a:pPr>
              <a:t>67</a:t>
            </a:fld>
            <a:endParaRPr lang="en-US" altLang="en-US" sz="1200">
              <a:latin typeface="Times New Roman" panose="02020603050405020304" pitchFamily="18" charset="0"/>
            </a:endParaRPr>
          </a:p>
        </p:txBody>
      </p:sp>
      <p:sp>
        <p:nvSpPr>
          <p:cNvPr id="44036" name="TextBox 3"/>
          <p:cNvSpPr txBox="1">
            <a:spLocks noChangeArrowheads="1"/>
          </p:cNvSpPr>
          <p:nvPr/>
        </p:nvSpPr>
        <p:spPr bwMode="auto">
          <a:xfrm>
            <a:off x="76200" y="1143000"/>
            <a:ext cx="90678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Knock</a:t>
            </a:r>
            <a:r>
              <a:rPr lang="en-IN" altLang="en-US" sz="2000" dirty="0">
                <a:solidFill>
                  <a:srgbClr val="FF0000"/>
                </a:solidFill>
              </a:rPr>
              <a:t>: </a:t>
            </a:r>
            <a:r>
              <a:rPr lang="en-IN" altLang="en-US" sz="2000" dirty="0"/>
              <a:t>Observed clearly when the engine is idling and the clutch is engaged.</a:t>
            </a:r>
          </a:p>
          <a:p>
            <a:pPr marL="342900" indent="-342900" algn="just" eaLnBrk="1" hangingPunct="1">
              <a:spcBef>
                <a:spcPct val="0"/>
              </a:spcBef>
              <a:buFontTx/>
              <a:buChar char="-"/>
            </a:pPr>
            <a:r>
              <a:rPr lang="en-IN" altLang="en-US" sz="2000" dirty="0"/>
              <a:t>It may be due to worn out splines of the clutch plate hub or the clutch shaft. Replace defective part either clutch plate hub or clutch shaft or both. </a:t>
            </a:r>
          </a:p>
          <a:p>
            <a:pPr marL="342900" indent="-342900" algn="just" eaLnBrk="1" hangingPunct="1">
              <a:spcBef>
                <a:spcPct val="0"/>
              </a:spcBef>
              <a:buFontTx/>
              <a:buChar char="-"/>
            </a:pPr>
            <a:r>
              <a:rPr lang="en-IN" altLang="en-US" sz="2000" dirty="0"/>
              <a:t>Wearing out of the spigot bearing in the flywheel may also be a cause of knock in the clutch. The bearing will have to be placed in this case.</a:t>
            </a:r>
            <a:r>
              <a:rPr lang="en-IN" altLang="en-US" sz="2000" b="1" dirty="0"/>
              <a:t> </a:t>
            </a:r>
          </a:p>
          <a:p>
            <a:pPr algn="just" eaLnBrk="1" hangingPunct="1">
              <a:spcBef>
                <a:spcPct val="0"/>
              </a:spcBef>
              <a:buFontTx/>
              <a:buNone/>
            </a:pPr>
            <a:endParaRPr lang="en-IN" altLang="en-US" sz="2000" b="1" dirty="0">
              <a:solidFill>
                <a:srgbClr val="FF0000"/>
              </a:solidFill>
            </a:endParaRPr>
          </a:p>
          <a:p>
            <a:pPr algn="just" eaLnBrk="1" hangingPunct="1">
              <a:spcBef>
                <a:spcPct val="0"/>
              </a:spcBef>
              <a:buFontTx/>
              <a:buNone/>
            </a:pPr>
            <a:r>
              <a:rPr lang="en-IN" altLang="en-US" sz="2000" b="1" dirty="0">
                <a:solidFill>
                  <a:srgbClr val="FF0000"/>
                </a:solidFill>
              </a:rPr>
              <a:t>Pulsation of the clutch pedal: </a:t>
            </a:r>
            <a:r>
              <a:rPr lang="en-IN" altLang="en-US" sz="2000" dirty="0"/>
              <a:t>caused by the misalignment of the engine &amp; transmission. </a:t>
            </a:r>
          </a:p>
          <a:p>
            <a:pPr marL="342900" indent="-342900" algn="just" eaLnBrk="1" hangingPunct="1">
              <a:spcBef>
                <a:spcPct val="0"/>
              </a:spcBef>
              <a:buFontTx/>
              <a:buChar char="-"/>
            </a:pPr>
            <a:r>
              <a:rPr lang="en-IN" altLang="en-US" sz="2000" dirty="0"/>
              <a:t>Due to misalignment, clutch disc moves to &amp; fro on the clutch shaft in each revolution, this movement is transmitted back to the pedal. Results in rapid wear of all clutch parts. </a:t>
            </a:r>
          </a:p>
          <a:p>
            <a:pPr marL="342900" indent="-342900" algn="just" eaLnBrk="1" hangingPunct="1">
              <a:spcBef>
                <a:spcPct val="0"/>
              </a:spcBef>
              <a:buFontTx/>
              <a:buChar char="-"/>
            </a:pPr>
            <a:r>
              <a:rPr lang="en-IN" altLang="en-US" sz="2000" dirty="0"/>
              <a:t>Remedy is the proper realignment has to be done. </a:t>
            </a:r>
          </a:p>
          <a:p>
            <a:pPr marL="342900" indent="-342900" algn="just" eaLnBrk="1" hangingPunct="1">
              <a:spcBef>
                <a:spcPct val="0"/>
              </a:spcBef>
              <a:buFontTx/>
              <a:buChar char="-"/>
            </a:pPr>
            <a:r>
              <a:rPr lang="en-IN" altLang="en-US" sz="2000" dirty="0"/>
              <a:t>The pedal pulsation may also be caused by a wobbling flywheel, mostly due to its improper mounting on the engine crank shaft, which may be redone properly. </a:t>
            </a:r>
          </a:p>
          <a:p>
            <a:pPr marL="342900" indent="-342900" algn="just" eaLnBrk="1" hangingPunct="1">
              <a:spcBef>
                <a:spcPct val="0"/>
              </a:spcBef>
              <a:buFontTx/>
              <a:buChar char="-"/>
            </a:pPr>
            <a:r>
              <a:rPr lang="en-IN" altLang="en-US" sz="2000" dirty="0"/>
              <a:t>If the flywheel is otherwise unbalanced the same may be either balanced or replaced.</a:t>
            </a:r>
          </a:p>
        </p:txBody>
      </p:sp>
      <p:sp>
        <p:nvSpPr>
          <p:cNvPr id="6" name="TextBox 2"/>
          <p:cNvSpPr txBox="1">
            <a:spLocks noChangeArrowheads="1"/>
          </p:cNvSpPr>
          <p:nvPr/>
        </p:nvSpPr>
        <p:spPr bwMode="auto">
          <a:xfrm>
            <a:off x="76200" y="304800"/>
            <a:ext cx="434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Clutch Trouble Shooting</a:t>
            </a:r>
          </a:p>
        </p:txBody>
      </p:sp>
    </p:spTree>
    <p:extLst>
      <p:ext uri="{BB962C8B-B14F-4D97-AF65-F5344CB8AC3E}">
        <p14:creationId xmlns:p14="http://schemas.microsoft.com/office/powerpoint/2010/main" val="42538287"/>
      </p:ext>
    </p:extLst>
  </p:cSld>
  <p:clrMapOvr>
    <a:masterClrMapping/>
  </p:clrMapOvr>
  <p:transition spd="med">
    <p:wedg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68</a:t>
            </a:fld>
            <a:endParaRPr lang="en-US" altLang="en-US" sz="1200">
              <a:latin typeface="Times New Roman" panose="02020603050405020304" pitchFamily="18" charset="0"/>
            </a:endParaRPr>
          </a:p>
        </p:txBody>
      </p:sp>
      <p:sp>
        <p:nvSpPr>
          <p:cNvPr id="4" name="Rectangle 3"/>
          <p:cNvSpPr/>
          <p:nvPr/>
        </p:nvSpPr>
        <p:spPr>
          <a:xfrm>
            <a:off x="2284970" y="3048000"/>
            <a:ext cx="4726295"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9. Fan Belt Adjustments</a:t>
            </a:r>
          </a:p>
        </p:txBody>
      </p:sp>
    </p:spTree>
    <p:extLst>
      <p:ext uri="{BB962C8B-B14F-4D97-AF65-F5344CB8AC3E}">
        <p14:creationId xmlns:p14="http://schemas.microsoft.com/office/powerpoint/2010/main" val="4149950335"/>
      </p:ext>
    </p:extLst>
  </p:cSld>
  <p:clrMapOvr>
    <a:masterClrMapping/>
  </p:clrMapOvr>
  <p:transition spd="med">
    <p:wedg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334C86A2-0851-486D-9BF4-1254B01104D0}" type="slidenum">
              <a:rPr lang="en-US" altLang="en-US" sz="1200" smtClean="0">
                <a:latin typeface="Times New Roman" panose="02020603050405020304" pitchFamily="18" charset="0"/>
              </a:rPr>
              <a:pPr>
                <a:spcBef>
                  <a:spcPct val="0"/>
                </a:spcBef>
                <a:buFontTx/>
                <a:buNone/>
              </a:pPr>
              <a:t>69</a:t>
            </a:fld>
            <a:endParaRPr lang="en-US" altLang="en-US" sz="1200">
              <a:latin typeface="Times New Roman" panose="02020603050405020304" pitchFamily="18" charset="0"/>
            </a:endParaRPr>
          </a:p>
        </p:txBody>
      </p:sp>
      <p:sp>
        <p:nvSpPr>
          <p:cNvPr id="188419" name="TextBox 2"/>
          <p:cNvSpPr txBox="1">
            <a:spLocks noChangeArrowheads="1"/>
          </p:cNvSpPr>
          <p:nvPr/>
        </p:nvSpPr>
        <p:spPr bwMode="auto">
          <a:xfrm>
            <a:off x="533400" y="304800"/>
            <a:ext cx="1981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Fan Belt</a:t>
            </a:r>
          </a:p>
        </p:txBody>
      </p:sp>
      <p:sp>
        <p:nvSpPr>
          <p:cNvPr id="188420" name="TextBox 3"/>
          <p:cNvSpPr txBox="1">
            <a:spLocks noChangeArrowheads="1"/>
          </p:cNvSpPr>
          <p:nvPr/>
        </p:nvSpPr>
        <p:spPr bwMode="auto">
          <a:xfrm>
            <a:off x="0" y="1204913"/>
            <a:ext cx="8991600"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Fan Belt: </a:t>
            </a:r>
            <a:r>
              <a:rPr lang="en-IN" altLang="en-US" sz="2000" dirty="0"/>
              <a:t>also known as a multi-vee, poly-v, or multi-rib belt, is a single, continuous belt used to drive multiple peripheral devices in an automotive engine, such as an alternator, power steering pump, water pump, air conditioning compressor, air pump, etc.</a:t>
            </a:r>
            <a:r>
              <a:rPr lang="en-IN" altLang="en-US" sz="2000" baseline="30000" dirty="0"/>
              <a:t> </a:t>
            </a:r>
          </a:p>
          <a:p>
            <a:pPr algn="just" eaLnBrk="1" hangingPunct="1">
              <a:spcBef>
                <a:spcPct val="0"/>
              </a:spcBef>
              <a:buFontTx/>
              <a:buNone/>
            </a:pPr>
            <a:endParaRPr lang="en-IN" altLang="en-US" sz="2000" baseline="30000" dirty="0"/>
          </a:p>
          <a:p>
            <a:pPr algn="just" eaLnBrk="1" hangingPunct="1">
              <a:spcBef>
                <a:spcPct val="0"/>
              </a:spcBef>
              <a:buFontTx/>
              <a:buNone/>
            </a:pPr>
            <a:r>
              <a:rPr lang="en-IN" altLang="en-US" sz="2000" dirty="0"/>
              <a:t>The belt may also be guided by an idler pulley and/or a belt tensioner (which may be spring-loaded, hydraulic, or manual)</a:t>
            </a:r>
          </a:p>
          <a:p>
            <a:pPr algn="just" eaLnBrk="1" hangingPunct="1">
              <a:spcBef>
                <a:spcPct val="0"/>
              </a:spcBef>
              <a:buFontTx/>
              <a:buNone/>
            </a:pPr>
            <a:endParaRPr lang="en-IN" altLang="en-US" sz="2000" dirty="0">
              <a:latin typeface="Times New Roman" panose="02020603050405020304" pitchFamily="18" charset="0"/>
            </a:endParaRPr>
          </a:p>
        </p:txBody>
      </p:sp>
      <p:pic>
        <p:nvPicPr>
          <p:cNvPr id="188421" name="Picture 2" descr="Timing belt, Cam be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103" y="3429000"/>
            <a:ext cx="8170497" cy="30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own Arrow 1"/>
          <p:cNvSpPr/>
          <p:nvPr/>
        </p:nvSpPr>
        <p:spPr bwMode="auto">
          <a:xfrm rot="19692765">
            <a:off x="3831962" y="3676693"/>
            <a:ext cx="293812" cy="745665"/>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i="1"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3" name="TextBox 2"/>
          <p:cNvSpPr txBox="1"/>
          <p:nvPr/>
        </p:nvSpPr>
        <p:spPr>
          <a:xfrm>
            <a:off x="2936824" y="3581400"/>
            <a:ext cx="873176" cy="461665"/>
          </a:xfrm>
          <a:prstGeom prst="rect">
            <a:avLst/>
          </a:prstGeom>
          <a:noFill/>
        </p:spPr>
        <p:txBody>
          <a:bodyPr wrap="square" rtlCol="0">
            <a:spAutoFit/>
          </a:bodyPr>
          <a:lstStyle/>
          <a:p>
            <a:r>
              <a:rPr lang="en-US" b="1" dirty="0">
                <a:solidFill>
                  <a:schemeClr val="bg1"/>
                </a:solidFill>
                <a:latin typeface="Calibri" panose="020F0502020204030204" pitchFamily="34" charset="0"/>
              </a:rPr>
              <a:t>Belt</a:t>
            </a:r>
          </a:p>
        </p:txBody>
      </p:sp>
    </p:spTree>
    <p:extLst>
      <p:ext uri="{BB962C8B-B14F-4D97-AF65-F5344CB8AC3E}">
        <p14:creationId xmlns:p14="http://schemas.microsoft.com/office/powerpoint/2010/main" val="3090818795"/>
      </p:ext>
    </p:extLst>
  </p:cSld>
  <p:clrMapOvr>
    <a:masterClrMapping/>
  </p:clrMapOvr>
  <p:transition spd="med">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02AEFAEA-C342-49D3-B525-EFEB8AEAFE81}" type="slidenum">
              <a:rPr lang="en-US" altLang="en-US" sz="1200" smtClean="0">
                <a:latin typeface="Times New Roman" panose="02020603050405020304" pitchFamily="18" charset="0"/>
              </a:rPr>
              <a:pPr>
                <a:spcBef>
                  <a:spcPct val="0"/>
                </a:spcBef>
                <a:buFontTx/>
                <a:buNone/>
              </a:pPr>
              <a:t>7</a:t>
            </a:fld>
            <a:endParaRPr lang="en-US" altLang="en-US" sz="1200">
              <a:latin typeface="Times New Roman" panose="02020603050405020304" pitchFamily="18" charset="0"/>
            </a:endParaRPr>
          </a:p>
        </p:txBody>
      </p:sp>
      <p:sp>
        <p:nvSpPr>
          <p:cNvPr id="29699" name="TextBox 2">
            <a:extLst>
              <a:ext uri="{FF2B5EF4-FFF2-40B4-BE49-F238E27FC236}">
                <a16:creationId xmlns:a16="http://schemas.microsoft.com/office/drawing/2014/main" id="{78C0EBCD-8DF0-47BA-B9EC-BC6B3B623928}"/>
              </a:ext>
            </a:extLst>
          </p:cNvPr>
          <p:cNvSpPr txBox="1">
            <a:spLocks noChangeArrowheads="1"/>
          </p:cNvSpPr>
          <p:nvPr/>
        </p:nvSpPr>
        <p:spPr bwMode="auto">
          <a:xfrm>
            <a:off x="76200" y="1143000"/>
            <a:ext cx="5029200" cy="5632311"/>
          </a:xfrm>
          <a:prstGeom prst="rect">
            <a:avLst/>
          </a:prstGeom>
          <a:noFill/>
          <a:ln w="9525">
            <a:noFill/>
            <a:miter lim="800000"/>
            <a:headEnd/>
            <a:tailEnd/>
          </a:ln>
        </p:spPr>
        <p:txBody>
          <a:bodyPr wrap="square">
            <a:spAutoFit/>
          </a:bodyPr>
          <a:lstStyle/>
          <a:p>
            <a:pPr eaLnBrk="1" hangingPunct="1">
              <a:defRPr/>
            </a:pPr>
            <a:r>
              <a:rPr lang="en-IN" sz="2000" b="1" dirty="0">
                <a:solidFill>
                  <a:srgbClr val="FF0000"/>
                </a:solidFill>
                <a:latin typeface="Calibri" panose="020F0502020204030204" pitchFamily="34" charset="0"/>
              </a:rPr>
              <a:t>Some Common effects of Vehicle Parts due to Bad Driving:</a:t>
            </a:r>
          </a:p>
          <a:p>
            <a:pPr marL="342900" indent="-342900" algn="just" eaLnBrk="1" hangingPunct="1">
              <a:buFontTx/>
              <a:buChar char="-"/>
              <a:defRPr/>
            </a:pPr>
            <a:r>
              <a:rPr lang="en-IN" sz="2000" dirty="0">
                <a:latin typeface="Calibri" panose="020F0502020204030204" pitchFamily="34" charset="0"/>
              </a:rPr>
              <a:t>Excessive wear of tyres during Sudden Braking and Acceleration</a:t>
            </a:r>
          </a:p>
          <a:p>
            <a:pPr marL="342900" indent="-342900" algn="just" eaLnBrk="1" hangingPunct="1">
              <a:buFontTx/>
              <a:buChar char="-"/>
              <a:defRPr/>
            </a:pPr>
            <a:r>
              <a:rPr lang="en-IN" sz="2000" dirty="0">
                <a:latin typeface="Calibri" panose="020F0502020204030204" pitchFamily="34" charset="0"/>
              </a:rPr>
              <a:t>Excessive  wear &amp; tear of vehicle parts like clutch plate, brake shoes / drums, various bushes &amp; bearings , steering gear box, gear box, propeller shaft ( may break or get bend), breakage of crown wheel and tail pinion, welding of load body may crack etc.</a:t>
            </a:r>
          </a:p>
          <a:p>
            <a:pPr marL="342900" indent="-342900" algn="just" eaLnBrk="1" hangingPunct="1">
              <a:buFontTx/>
              <a:buChar char="-"/>
              <a:defRPr/>
            </a:pPr>
            <a:r>
              <a:rPr lang="en-IN" sz="2000" dirty="0">
                <a:latin typeface="Calibri" panose="020F0502020204030204" pitchFamily="34" charset="0"/>
              </a:rPr>
              <a:t>Excessive vibrations in mechanical components.</a:t>
            </a:r>
          </a:p>
          <a:p>
            <a:pPr marL="342900" indent="-342900" algn="just" eaLnBrk="1" hangingPunct="1">
              <a:buFontTx/>
              <a:buChar char="-"/>
              <a:defRPr/>
            </a:pPr>
            <a:r>
              <a:rPr lang="en-IN" sz="2000" dirty="0">
                <a:latin typeface="Calibri" panose="020F0502020204030204" pitchFamily="34" charset="0"/>
              </a:rPr>
              <a:t>Suspension problems, breakage and/or bending of shock absorbers, leaf spring issues, axle breakage etc.</a:t>
            </a:r>
          </a:p>
          <a:p>
            <a:pPr marL="342900" indent="-342900" algn="just" eaLnBrk="1" hangingPunct="1">
              <a:buFontTx/>
              <a:buChar char="-"/>
              <a:defRPr/>
            </a:pPr>
            <a:r>
              <a:rPr lang="en-IN" sz="2000" dirty="0">
                <a:latin typeface="Calibri" panose="020F0502020204030204" pitchFamily="34" charset="0"/>
              </a:rPr>
              <a:t>Safety of passengers is compromised due to negligent driving</a:t>
            </a:r>
          </a:p>
          <a:p>
            <a:pPr marL="342900" indent="-342900" algn="just" eaLnBrk="1" hangingPunct="1">
              <a:buFontTx/>
              <a:buChar char="-"/>
              <a:defRPr/>
            </a:pPr>
            <a:r>
              <a:rPr lang="en-IN" sz="2000" dirty="0">
                <a:latin typeface="Calibri" panose="020F0502020204030204" pitchFamily="34" charset="0"/>
              </a:rPr>
              <a:t>Bad driving may cause Road accidents.</a:t>
            </a:r>
          </a:p>
        </p:txBody>
      </p:sp>
      <p:sp>
        <p:nvSpPr>
          <p:cNvPr id="2" name="Rectangle 1"/>
          <p:cNvSpPr/>
          <p:nvPr/>
        </p:nvSpPr>
        <p:spPr>
          <a:xfrm>
            <a:off x="304800" y="76200"/>
            <a:ext cx="5867400" cy="1077218"/>
          </a:xfrm>
          <a:prstGeom prst="rect">
            <a:avLst/>
          </a:prstGeom>
        </p:spPr>
        <p:txBody>
          <a:bodyPr wrap="square">
            <a:spAutoFit/>
          </a:bodyPr>
          <a:lstStyle/>
          <a:p>
            <a:pPr eaLnBrk="1" hangingPunct="1">
              <a:defRPr/>
            </a:pPr>
            <a:r>
              <a:rPr lang="en-IN" sz="3200" b="1" dirty="0">
                <a:solidFill>
                  <a:srgbClr val="FF0000"/>
                </a:solidFill>
                <a:latin typeface="Calibri" panose="020F0502020204030204" pitchFamily="34" charset="0"/>
              </a:rPr>
              <a:t>Factors affecting the vehicle parts due to bad &amp; negligent driving</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5105400" y="4494636"/>
            <a:ext cx="1676400" cy="2287164"/>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06381" y="3900948"/>
            <a:ext cx="2226732" cy="2880852"/>
          </a:xfrm>
          <a:prstGeom prst="rect">
            <a:avLst/>
          </a:prstGeom>
        </p:spPr>
      </p:pic>
      <p:pic>
        <p:nvPicPr>
          <p:cNvPr id="6" name="Picture 5"/>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rot="16200000">
            <a:off x="6442313" y="1033327"/>
            <a:ext cx="1600200" cy="3581400"/>
          </a:xfrm>
          <a:prstGeom prst="rect">
            <a:avLst/>
          </a:prstGeom>
        </p:spPr>
      </p:pic>
    </p:spTree>
    <p:extLst>
      <p:ext uri="{BB962C8B-B14F-4D97-AF65-F5344CB8AC3E}">
        <p14:creationId xmlns:p14="http://schemas.microsoft.com/office/powerpoint/2010/main" val="21407929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70</a:t>
            </a:fld>
            <a:endParaRPr lang="en-US" alt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1"/>
            <a:ext cx="8839200" cy="5638800"/>
          </a:xfrm>
          <a:prstGeom prst="rect">
            <a:avLst/>
          </a:prstGeom>
        </p:spPr>
      </p:pic>
      <p:sp>
        <p:nvSpPr>
          <p:cNvPr id="4" name="TextBox 2"/>
          <p:cNvSpPr txBox="1">
            <a:spLocks noChangeArrowheads="1"/>
          </p:cNvSpPr>
          <p:nvPr/>
        </p:nvSpPr>
        <p:spPr bwMode="auto">
          <a:xfrm>
            <a:off x="76200" y="304800"/>
            <a:ext cx="594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Fan Belt Adjustment</a:t>
            </a:r>
          </a:p>
        </p:txBody>
      </p:sp>
    </p:spTree>
    <p:extLst>
      <p:ext uri="{BB962C8B-B14F-4D97-AF65-F5344CB8AC3E}">
        <p14:creationId xmlns:p14="http://schemas.microsoft.com/office/powerpoint/2010/main" val="3505262978"/>
      </p:ext>
    </p:extLst>
  </p:cSld>
  <p:clrMapOvr>
    <a:masterClrMapping/>
  </p:clrMapOvr>
  <p:transition spd="med">
    <p:wedg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9799BFBF-C84B-4239-AC8C-F7F95D54AB72}" type="slidenum">
              <a:rPr lang="en-US" altLang="en-US" sz="1200" smtClean="0">
                <a:latin typeface="Times New Roman" panose="02020603050405020304" pitchFamily="18" charset="0"/>
              </a:rPr>
              <a:pPr>
                <a:spcBef>
                  <a:spcPct val="0"/>
                </a:spcBef>
                <a:buFontTx/>
                <a:buNone/>
              </a:pPr>
              <a:t>71</a:t>
            </a:fld>
            <a:endParaRPr lang="en-US" altLang="en-US" sz="1200">
              <a:latin typeface="Times New Roman" panose="02020603050405020304" pitchFamily="18" charset="0"/>
            </a:endParaRPr>
          </a:p>
        </p:txBody>
      </p:sp>
      <p:sp>
        <p:nvSpPr>
          <p:cNvPr id="189443" name="TextBox 2"/>
          <p:cNvSpPr txBox="1">
            <a:spLocks noChangeArrowheads="1"/>
          </p:cNvSpPr>
          <p:nvPr/>
        </p:nvSpPr>
        <p:spPr bwMode="auto">
          <a:xfrm>
            <a:off x="76200" y="1143000"/>
            <a:ext cx="89916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Excess noise from the fan belt:</a:t>
            </a:r>
          </a:p>
          <a:p>
            <a:pPr marL="342900" indent="-342900" algn="just" eaLnBrk="1" hangingPunct="1">
              <a:spcBef>
                <a:spcPct val="0"/>
              </a:spcBef>
              <a:buFontTx/>
              <a:buChar char="-"/>
            </a:pPr>
            <a:r>
              <a:rPr lang="en-IN" altLang="en-US" sz="2000" dirty="0"/>
              <a:t>Inspect the belt for misalignment. A common cause of noisy fan belts is a slight misalignment of the belt on the pulleys. </a:t>
            </a:r>
          </a:p>
          <a:p>
            <a:pPr marL="342900" indent="-342900" algn="just" eaLnBrk="1" hangingPunct="1">
              <a:spcBef>
                <a:spcPct val="0"/>
              </a:spcBef>
              <a:buFontTx/>
              <a:buChar char="-"/>
            </a:pPr>
            <a:r>
              <a:rPr lang="en-IN" altLang="en-US" sz="2000" dirty="0"/>
              <a:t>With the hood open, examine the belt to ensure it is mounted on the top most pulley completely straight. </a:t>
            </a:r>
          </a:p>
          <a:p>
            <a:pPr marL="342900" indent="-342900" algn="just" eaLnBrk="1" hangingPunct="1">
              <a:spcBef>
                <a:spcPct val="0"/>
              </a:spcBef>
              <a:buFontTx/>
              <a:buChar char="-"/>
            </a:pPr>
            <a:r>
              <a:rPr lang="en-IN" altLang="en-US" sz="2000" dirty="0"/>
              <a:t>If you are unsure, place a tape measure along the pulley to provide yourself with a frame of reference. If the belt is offset even slightly, it will cause squeaking, squealing or chirping. A belt that is not properly aligned with wear out faster.</a:t>
            </a:r>
          </a:p>
          <a:p>
            <a:pPr algn="just" eaLnBrk="1" hangingPunct="1">
              <a:spcBef>
                <a:spcPct val="0"/>
              </a:spcBef>
              <a:buFontTx/>
              <a:buNone/>
            </a:pPr>
            <a:r>
              <a:rPr lang="en-IN" altLang="en-US" sz="2000" b="1" dirty="0">
                <a:solidFill>
                  <a:srgbClr val="FF0000"/>
                </a:solidFill>
              </a:rPr>
              <a:t>Signs of damage / excessive wear:</a:t>
            </a:r>
            <a:r>
              <a:rPr lang="en-IN" altLang="en-US" sz="2000" dirty="0"/>
              <a:t> A worn or damaged Fan Belt will become noisy.</a:t>
            </a:r>
          </a:p>
          <a:p>
            <a:pPr marL="342900" indent="-342900" algn="just" eaLnBrk="1" hangingPunct="1">
              <a:spcBef>
                <a:spcPct val="0"/>
              </a:spcBef>
              <a:buFontTx/>
              <a:buChar char="-"/>
            </a:pPr>
            <a:r>
              <a:rPr lang="en-IN" altLang="en-US" sz="2000" dirty="0"/>
              <a:t>Shine a light on the belt and look at it closely. Replace belt for visible cracks or if chunks of belt are missing.</a:t>
            </a:r>
            <a:endParaRPr lang="en-IN" altLang="en-US" sz="2000" baseline="30000" dirty="0"/>
          </a:p>
          <a:p>
            <a:pPr marL="342900" indent="-342900" algn="just" eaLnBrk="1" hangingPunct="1">
              <a:spcBef>
                <a:spcPct val="0"/>
              </a:spcBef>
              <a:buFontTx/>
              <a:buChar char="-"/>
            </a:pPr>
            <a:r>
              <a:rPr lang="en-IN" altLang="en-US" sz="2000" dirty="0"/>
              <a:t>Modern EPDM-made belts are designed to last up to 100,000 miles before being replaced, but may wear prematurely due to misalignment or unusual driving conditions.</a:t>
            </a:r>
          </a:p>
          <a:p>
            <a:pPr marL="342900" indent="-342900" algn="just" eaLnBrk="1" hangingPunct="1">
              <a:spcBef>
                <a:spcPct val="0"/>
              </a:spcBef>
              <a:buFontTx/>
              <a:buChar char="-"/>
            </a:pPr>
            <a:r>
              <a:rPr lang="en-IN" altLang="en-US" sz="2000" dirty="0"/>
              <a:t>Neoprene belts must be replaced every 30,000 to 60,000 miles.</a:t>
            </a:r>
          </a:p>
        </p:txBody>
      </p:sp>
      <p:sp>
        <p:nvSpPr>
          <p:cNvPr id="189444" name="TextBox 3"/>
          <p:cNvSpPr txBox="1">
            <a:spLocks noChangeArrowheads="1"/>
          </p:cNvSpPr>
          <p:nvPr/>
        </p:nvSpPr>
        <p:spPr bwMode="auto">
          <a:xfrm>
            <a:off x="152400" y="304800"/>
            <a:ext cx="525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Fan Belt Troubleshooting</a:t>
            </a:r>
          </a:p>
        </p:txBody>
      </p:sp>
    </p:spTree>
    <p:extLst>
      <p:ext uri="{BB962C8B-B14F-4D97-AF65-F5344CB8AC3E}">
        <p14:creationId xmlns:p14="http://schemas.microsoft.com/office/powerpoint/2010/main" val="1279411901"/>
      </p:ext>
    </p:extLst>
  </p:cSld>
  <p:clrMapOvr>
    <a:masterClrMapping/>
  </p:clrMapOvr>
  <p:transition spd="med">
    <p:wedg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9799BFBF-C84B-4239-AC8C-F7F95D54AB72}" type="slidenum">
              <a:rPr lang="en-US" altLang="en-US" sz="1200" smtClean="0">
                <a:latin typeface="Times New Roman" panose="02020603050405020304" pitchFamily="18" charset="0"/>
              </a:rPr>
              <a:pPr>
                <a:spcBef>
                  <a:spcPct val="0"/>
                </a:spcBef>
                <a:buFontTx/>
                <a:buNone/>
              </a:pPr>
              <a:t>72</a:t>
            </a:fld>
            <a:endParaRPr lang="en-US" altLang="en-US" sz="1200">
              <a:latin typeface="Times New Roman" panose="02020603050405020304" pitchFamily="18" charset="0"/>
            </a:endParaRPr>
          </a:p>
        </p:txBody>
      </p:sp>
      <p:sp>
        <p:nvSpPr>
          <p:cNvPr id="189444" name="TextBox 3"/>
          <p:cNvSpPr txBox="1">
            <a:spLocks noChangeArrowheads="1"/>
          </p:cNvSpPr>
          <p:nvPr/>
        </p:nvSpPr>
        <p:spPr bwMode="auto">
          <a:xfrm>
            <a:off x="152400" y="304800"/>
            <a:ext cx="525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Fan Belt Troubleshooting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42" y="1219200"/>
            <a:ext cx="4269658" cy="2057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219200"/>
            <a:ext cx="3733800" cy="2057400"/>
          </a:xfrm>
          <a:prstGeom prst="rect">
            <a:avLst/>
          </a:prstGeom>
        </p:spPr>
      </p:pic>
      <p:pic>
        <p:nvPicPr>
          <p:cNvPr id="4" name="Picture 3"/>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149942" y="3733800"/>
            <a:ext cx="4269658" cy="2429450"/>
          </a:xfrm>
          <a:prstGeom prst="rect">
            <a:avLst/>
          </a:prstGeom>
        </p:spPr>
      </p:pic>
      <p:sp>
        <p:nvSpPr>
          <p:cNvPr id="5" name="TextBox 4"/>
          <p:cNvSpPr txBox="1"/>
          <p:nvPr/>
        </p:nvSpPr>
        <p:spPr>
          <a:xfrm>
            <a:off x="3732689" y="3352800"/>
            <a:ext cx="1677511" cy="400110"/>
          </a:xfrm>
          <a:prstGeom prst="rect">
            <a:avLst/>
          </a:prstGeom>
          <a:noFill/>
        </p:spPr>
        <p:txBody>
          <a:bodyPr wrap="none" rtlCol="0">
            <a:spAutoFit/>
          </a:bodyPr>
          <a:lstStyle/>
          <a:p>
            <a:r>
              <a:rPr lang="en-US" sz="2000" b="1" dirty="0">
                <a:solidFill>
                  <a:srgbClr val="FF0000"/>
                </a:solidFill>
                <a:latin typeface="Calibri" panose="020F0502020204030204" pitchFamily="34" charset="0"/>
              </a:rPr>
              <a:t>Damaged Belt</a:t>
            </a:r>
          </a:p>
        </p:txBody>
      </p:sp>
      <p:sp>
        <p:nvSpPr>
          <p:cNvPr id="9" name="TextBox 8"/>
          <p:cNvSpPr txBox="1"/>
          <p:nvPr/>
        </p:nvSpPr>
        <p:spPr>
          <a:xfrm>
            <a:off x="3732689" y="6305490"/>
            <a:ext cx="2524665" cy="400110"/>
          </a:xfrm>
          <a:prstGeom prst="rect">
            <a:avLst/>
          </a:prstGeom>
          <a:noFill/>
        </p:spPr>
        <p:txBody>
          <a:bodyPr wrap="none" rtlCol="0">
            <a:spAutoFit/>
          </a:bodyPr>
          <a:lstStyle/>
          <a:p>
            <a:r>
              <a:rPr lang="en-US" sz="2000" b="1" dirty="0">
                <a:solidFill>
                  <a:srgbClr val="FF0000"/>
                </a:solidFill>
                <a:latin typeface="Calibri" panose="020F0502020204030204" pitchFamily="34" charset="0"/>
              </a:rPr>
              <a:t>Damaged Vs New Belt</a:t>
            </a:r>
          </a:p>
        </p:txBody>
      </p:sp>
      <p:pic>
        <p:nvPicPr>
          <p:cNvPr id="6" name="Picture 5"/>
          <p:cNvPicPr>
            <a:picLocks noChangeAspect="1"/>
          </p:cNvPicPr>
          <p:nvPr/>
        </p:nvPicPr>
        <p:blipFill rotWithShape="1">
          <a:blip r:embed="rId6" cstate="hqprint">
            <a:extLst>
              <a:ext uri="{28A0092B-C50C-407E-A947-70E740481C1C}">
                <a14:useLocalDpi xmlns:a14="http://schemas.microsoft.com/office/drawing/2010/main" val="0"/>
              </a:ext>
            </a:extLst>
          </a:blip>
          <a:srcRect/>
          <a:stretch/>
        </p:blipFill>
        <p:spPr>
          <a:xfrm>
            <a:off x="4724400" y="3733800"/>
            <a:ext cx="3733800" cy="2429450"/>
          </a:xfrm>
          <a:prstGeom prst="rect">
            <a:avLst/>
          </a:prstGeom>
        </p:spPr>
      </p:pic>
    </p:spTree>
    <p:extLst>
      <p:ext uri="{BB962C8B-B14F-4D97-AF65-F5344CB8AC3E}">
        <p14:creationId xmlns:p14="http://schemas.microsoft.com/office/powerpoint/2010/main" val="64378012"/>
      </p:ext>
    </p:extLst>
  </p:cSld>
  <p:clrMapOvr>
    <a:masterClrMapping/>
  </p:clrMapOvr>
  <p:transition spd="med">
    <p:wedg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9799BFBF-C84B-4239-AC8C-F7F95D54AB72}" type="slidenum">
              <a:rPr lang="en-US" altLang="en-US" sz="1200" smtClean="0">
                <a:latin typeface="Times New Roman" panose="02020603050405020304" pitchFamily="18" charset="0"/>
              </a:rPr>
              <a:pPr>
                <a:spcBef>
                  <a:spcPct val="0"/>
                </a:spcBef>
                <a:buFontTx/>
                <a:buNone/>
              </a:pPr>
              <a:t>73</a:t>
            </a:fld>
            <a:endParaRPr lang="en-US" altLang="en-US" sz="1200">
              <a:latin typeface="Times New Roman" panose="02020603050405020304" pitchFamily="18" charset="0"/>
            </a:endParaRPr>
          </a:p>
        </p:txBody>
      </p:sp>
      <p:sp>
        <p:nvSpPr>
          <p:cNvPr id="189443" name="TextBox 2"/>
          <p:cNvSpPr txBox="1">
            <a:spLocks noChangeArrowheads="1"/>
          </p:cNvSpPr>
          <p:nvPr/>
        </p:nvSpPr>
        <p:spPr bwMode="auto">
          <a:xfrm>
            <a:off x="76200" y="1143000"/>
            <a:ext cx="8991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Locate the tensioner pulley:</a:t>
            </a:r>
            <a:r>
              <a:rPr lang="en-IN" altLang="en-US" sz="2000" dirty="0"/>
              <a:t> Latest vehicles come equipped with a tensioner pulley that applies tension to the serpentine or fan belts. </a:t>
            </a:r>
            <a:endParaRPr lang="en-IN" altLang="en-US" sz="2000" baseline="30000" dirty="0"/>
          </a:p>
          <a:p>
            <a:pPr marL="342900" indent="-342900" algn="just" eaLnBrk="1" hangingPunct="1">
              <a:spcBef>
                <a:spcPct val="0"/>
              </a:spcBef>
              <a:buFontTx/>
              <a:buChar char="-"/>
            </a:pPr>
            <a:r>
              <a:rPr lang="en-IN" altLang="en-US" sz="2000" dirty="0"/>
              <a:t>The tensioner pulley is often bolted directly to the engine block and has an opening that will fit a ½ inch drive ratchet.</a:t>
            </a:r>
          </a:p>
          <a:p>
            <a:pPr algn="just" eaLnBrk="1" hangingPunct="1">
              <a:spcBef>
                <a:spcPct val="0"/>
              </a:spcBef>
              <a:buFontTx/>
              <a:buNone/>
            </a:pPr>
            <a:r>
              <a:rPr lang="en-IN" altLang="en-US" sz="2000" b="1" dirty="0">
                <a:solidFill>
                  <a:srgbClr val="FF0000"/>
                </a:solidFill>
              </a:rPr>
              <a:t>Replace the tensioner pulley:</a:t>
            </a:r>
            <a:r>
              <a:rPr lang="en-IN" altLang="en-US" sz="2000" dirty="0"/>
              <a:t> If the tensioner pulley (or auto tensioner) is too worn out to be able to apply sufficient tension to the belt.</a:t>
            </a:r>
          </a:p>
          <a:p>
            <a:pPr marL="342900" indent="-342900" algn="just" eaLnBrk="1" hangingPunct="1">
              <a:spcBef>
                <a:spcPct val="0"/>
              </a:spcBef>
              <a:buFontTx/>
              <a:buChar char="-"/>
            </a:pPr>
            <a:r>
              <a:rPr lang="en-IN" altLang="en-US" sz="2000" dirty="0"/>
              <a:t>You should not be able to press on the pulley to relieve belt tension by hand. If you are able to, the tensioner must be replaced. </a:t>
            </a:r>
          </a:p>
          <a:p>
            <a:pPr marL="342900" indent="-342900" algn="just" eaLnBrk="1" hangingPunct="1">
              <a:spcBef>
                <a:spcPct val="0"/>
              </a:spcBef>
              <a:buFontTx/>
              <a:buChar char="-"/>
            </a:pPr>
            <a:r>
              <a:rPr lang="en-IN" altLang="en-US" sz="2000" dirty="0"/>
              <a:t>Most tensioners are held in place using only one or two bolts.</a:t>
            </a:r>
            <a:r>
              <a:rPr lang="en-IN" altLang="en-US" sz="2000" baseline="30000" dirty="0"/>
              <a:t> </a:t>
            </a:r>
            <a:r>
              <a:rPr lang="en-IN" altLang="en-US" sz="2000" dirty="0"/>
              <a:t>Remove the old tensioner by removing the bolts passing through it and into the engine block.</a:t>
            </a:r>
          </a:p>
          <a:p>
            <a:pPr marL="342900" indent="-342900" algn="just" eaLnBrk="1" hangingPunct="1">
              <a:spcBef>
                <a:spcPct val="0"/>
              </a:spcBef>
              <a:buFontTx/>
              <a:buChar char="-"/>
            </a:pPr>
            <a:r>
              <a:rPr lang="en-IN" altLang="en-US" sz="2000" dirty="0"/>
              <a:t>Preferably, replace the belt at the same time as loose tensioner may have caused  damage to belt.</a:t>
            </a:r>
          </a:p>
        </p:txBody>
      </p:sp>
      <p:sp>
        <p:nvSpPr>
          <p:cNvPr id="189444" name="TextBox 3"/>
          <p:cNvSpPr txBox="1">
            <a:spLocks noChangeArrowheads="1"/>
          </p:cNvSpPr>
          <p:nvPr/>
        </p:nvSpPr>
        <p:spPr bwMode="auto">
          <a:xfrm>
            <a:off x="152400" y="304800"/>
            <a:ext cx="525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Fan Belt Troubleshooting</a:t>
            </a: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970521" y="4590735"/>
            <a:ext cx="3944879" cy="2225477"/>
          </a:xfrm>
          <a:prstGeom prst="rect">
            <a:avLst/>
          </a:prstGeom>
        </p:spPr>
      </p:pic>
    </p:spTree>
    <p:extLst>
      <p:ext uri="{BB962C8B-B14F-4D97-AF65-F5344CB8AC3E}">
        <p14:creationId xmlns:p14="http://schemas.microsoft.com/office/powerpoint/2010/main" val="3852849301"/>
      </p:ext>
    </p:extLst>
  </p:cSld>
  <p:clrMapOvr>
    <a:masterClrMapping/>
  </p:clrMapOvr>
  <p:transition spd="med">
    <p:wedg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74</a:t>
            </a:fld>
            <a:endParaRPr lang="en-US" altLang="en-US" sz="1200">
              <a:latin typeface="Times New Roman" panose="02020603050405020304" pitchFamily="18" charset="0"/>
            </a:endParaRPr>
          </a:p>
        </p:txBody>
      </p:sp>
      <p:sp>
        <p:nvSpPr>
          <p:cNvPr id="4" name="Rectangle 3"/>
          <p:cNvSpPr/>
          <p:nvPr/>
        </p:nvSpPr>
        <p:spPr>
          <a:xfrm>
            <a:off x="900365" y="3048000"/>
            <a:ext cx="7495514"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10. Observation of Dash Board Meters</a:t>
            </a:r>
          </a:p>
        </p:txBody>
      </p:sp>
    </p:spTree>
    <p:extLst>
      <p:ext uri="{BB962C8B-B14F-4D97-AF65-F5344CB8AC3E}">
        <p14:creationId xmlns:p14="http://schemas.microsoft.com/office/powerpoint/2010/main" val="1391944249"/>
      </p:ext>
    </p:extLst>
  </p:cSld>
  <p:clrMapOvr>
    <a:masterClrMapping/>
  </p:clrMapOvr>
  <p:transition spd="med">
    <p:wedg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52400" y="6416675"/>
            <a:ext cx="609600" cy="365125"/>
          </a:xfrm>
        </p:spPr>
        <p:txBody>
          <a:bodyPr/>
          <a:lstStyle/>
          <a:p>
            <a:pPr>
              <a:defRPr/>
            </a:pPr>
            <a:fld id="{939F55D1-5057-440A-B14A-DC0CCCA2787B}" type="slidenum">
              <a:rPr lang="en-US" altLang="en-US" smtClean="0"/>
              <a:pPr>
                <a:defRPr/>
              </a:pPr>
              <a:t>75</a:t>
            </a:fld>
            <a:endParaRPr lang="en-US" altLang="en-US"/>
          </a:p>
        </p:txBody>
      </p:sp>
      <p:sp>
        <p:nvSpPr>
          <p:cNvPr id="3" name="Rectangle 2"/>
          <p:cNvSpPr/>
          <p:nvPr/>
        </p:nvSpPr>
        <p:spPr>
          <a:xfrm>
            <a:off x="76200" y="1066800"/>
            <a:ext cx="9067800" cy="3847207"/>
          </a:xfrm>
          <a:prstGeom prst="rect">
            <a:avLst/>
          </a:prstGeom>
        </p:spPr>
        <p:txBody>
          <a:bodyPr wrap="square">
            <a:spAutoFit/>
          </a:bodyPr>
          <a:lstStyle/>
          <a:p>
            <a:pPr algn="just"/>
            <a:r>
              <a:rPr lang="en-US" sz="2000" b="1" dirty="0">
                <a:solidFill>
                  <a:srgbClr val="FF0000"/>
                </a:solidFill>
                <a:latin typeface="Calibri" panose="020F0502020204030204" pitchFamily="34" charset="0"/>
              </a:rPr>
              <a:t>Instrument Panel / Cluster:</a:t>
            </a:r>
            <a:r>
              <a:rPr lang="en-US" dirty="0">
                <a:solidFill>
                  <a:srgbClr val="000000"/>
                </a:solidFill>
                <a:latin typeface="+mn-lt"/>
              </a:rPr>
              <a:t> </a:t>
            </a:r>
            <a:r>
              <a:rPr lang="en-US" dirty="0">
                <a:solidFill>
                  <a:srgbClr val="000000"/>
                </a:solidFill>
                <a:latin typeface="Calibri" panose="020F0502020204030204" pitchFamily="34" charset="0"/>
              </a:rPr>
              <a:t>A </a:t>
            </a:r>
            <a:r>
              <a:rPr lang="en-US" sz="2000" dirty="0">
                <a:solidFill>
                  <a:srgbClr val="000000"/>
                </a:solidFill>
                <a:latin typeface="Calibri" panose="020F0502020204030204" pitchFamily="34" charset="0"/>
              </a:rPr>
              <a:t>Panel on which  an array of instruments, indicators ,gauges, meters,  etc. are mounted to display the condition / performance of the vehicle and also give warning to the driver in case something goes wrong.</a:t>
            </a:r>
          </a:p>
          <a:p>
            <a:pPr algn="just"/>
            <a:r>
              <a:rPr lang="en-US" sz="2000" dirty="0">
                <a:solidFill>
                  <a:srgbClr val="231F20"/>
                </a:solidFill>
                <a:latin typeface="Calibri" panose="020F0502020204030204" pitchFamily="34" charset="0"/>
              </a:rPr>
              <a:t>New Vehicles are provided with ergonomically designed cluster instrument panel. The instrument panel houses air pressure gauges, oil pressure gauge, water temperature gauge, fuel gauge, ammeter / voltmeter, speedometer &amp; engine rpm meter, battery charge indicator, low oil pressure warning light, parking brake indicator, head lamp indicator &amp; LH/RH directional indicators, etc.</a:t>
            </a:r>
          </a:p>
          <a:p>
            <a:pPr marL="342900" indent="-342900" algn="just">
              <a:buFontTx/>
              <a:buChar char="-"/>
            </a:pPr>
            <a:r>
              <a:rPr lang="en-US" sz="2000" dirty="0">
                <a:solidFill>
                  <a:srgbClr val="231F20"/>
                </a:solidFill>
                <a:latin typeface="Calibri" panose="020F0502020204030204" pitchFamily="34" charset="0"/>
              </a:rPr>
              <a:t>One should maintain the wiring Harness &amp; cables and DO NOT CUT them under any circumstances.</a:t>
            </a:r>
          </a:p>
          <a:p>
            <a:pPr marL="342900" indent="-342900" algn="just">
              <a:buFontTx/>
              <a:buChar char="-"/>
            </a:pPr>
            <a:r>
              <a:rPr lang="en-US" sz="2000" dirty="0">
                <a:solidFill>
                  <a:srgbClr val="231F20"/>
                </a:solidFill>
                <a:latin typeface="Calibri" panose="020F0502020204030204" pitchFamily="34" charset="0"/>
              </a:rPr>
              <a:t>No scratches on Dash board Glass recommend. </a:t>
            </a:r>
          </a:p>
          <a:p>
            <a:pPr marL="342900" indent="-342900" algn="just">
              <a:buFontTx/>
              <a:buChar char="-"/>
            </a:pPr>
            <a:r>
              <a:rPr lang="en-US" sz="2000" dirty="0">
                <a:solidFill>
                  <a:srgbClr val="231F20"/>
                </a:solidFill>
                <a:latin typeface="Calibri" panose="020F0502020204030204" pitchFamily="34" charset="0"/>
              </a:rPr>
              <a:t>Keep the Dash board clear of any object, which restricts view. </a:t>
            </a:r>
          </a:p>
        </p:txBody>
      </p:sp>
      <p:sp>
        <p:nvSpPr>
          <p:cNvPr id="4" name="Rectangle 3"/>
          <p:cNvSpPr/>
          <p:nvPr/>
        </p:nvSpPr>
        <p:spPr>
          <a:xfrm>
            <a:off x="152400" y="304800"/>
            <a:ext cx="5329792" cy="646331"/>
          </a:xfrm>
          <a:prstGeom prst="rect">
            <a:avLst/>
          </a:prstGeom>
        </p:spPr>
        <p:txBody>
          <a:bodyPr wrap="none">
            <a:spAutoFit/>
          </a:bodyPr>
          <a:lstStyle/>
          <a:p>
            <a:r>
              <a:rPr lang="en-US" sz="3600" b="1" dirty="0">
                <a:solidFill>
                  <a:srgbClr val="FF0000"/>
                </a:solidFill>
                <a:latin typeface="Calibri" panose="020F0502020204030204" pitchFamily="34" charset="0"/>
              </a:rPr>
              <a:t>Instrument Panel / Cluster </a:t>
            </a:r>
            <a:endParaRPr lang="en-US" sz="3600" dirty="0">
              <a:solidFill>
                <a:srgbClr val="FF0000"/>
              </a:solidFill>
              <a:latin typeface="Calibri" panose="020F0502020204030204" pitchFamily="34" charset="0"/>
            </a:endParaRP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0" y="5029677"/>
            <a:ext cx="2218157" cy="1730000"/>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t="-1" r="2847" b="2456"/>
          <a:stretch/>
        </p:blipFill>
        <p:spPr>
          <a:xfrm>
            <a:off x="5859044" y="4876800"/>
            <a:ext cx="3211216" cy="1877022"/>
          </a:xfrm>
          <a:prstGeom prst="rect">
            <a:avLst/>
          </a:prstGeom>
        </p:spPr>
      </p:pic>
      <p:pic>
        <p:nvPicPr>
          <p:cNvPr id="7" name="Picture 6"/>
          <p:cNvPicPr>
            <a:picLocks noChangeAspect="1"/>
          </p:cNvPicPr>
          <p:nvPr/>
        </p:nvPicPr>
        <p:blipFill rotWithShape="1">
          <a:blip r:embed="rId5" cstate="hqprint">
            <a:extLst>
              <a:ext uri="{28A0092B-C50C-407E-A947-70E740481C1C}">
                <a14:useLocalDpi xmlns:a14="http://schemas.microsoft.com/office/drawing/2010/main" val="0"/>
              </a:ext>
            </a:extLst>
          </a:blip>
          <a:srcRect l="10278" t="478" r="5435" b="-478"/>
          <a:stretch/>
        </p:blipFill>
        <p:spPr>
          <a:xfrm>
            <a:off x="2438400" y="5010765"/>
            <a:ext cx="3276600" cy="1694835"/>
          </a:xfrm>
          <a:prstGeom prst="rect">
            <a:avLst/>
          </a:prstGeom>
        </p:spPr>
      </p:pic>
    </p:spTree>
    <p:extLst>
      <p:ext uri="{BB962C8B-B14F-4D97-AF65-F5344CB8AC3E}">
        <p14:creationId xmlns:p14="http://schemas.microsoft.com/office/powerpoint/2010/main" val="907340988"/>
      </p:ext>
    </p:extLst>
  </p:cSld>
  <p:clrMapOvr>
    <a:masterClrMapping/>
  </p:clrMapOvr>
  <p:transition spd="med">
    <p:wedg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329625"/>
            <a:ext cx="7391400" cy="584775"/>
          </a:xfrm>
          <a:prstGeom prst="rect">
            <a:avLst/>
          </a:prstGeom>
        </p:spPr>
        <p:txBody>
          <a:bodyPr wrap="square">
            <a:spAutoFit/>
          </a:bodyPr>
          <a:lstStyle/>
          <a:p>
            <a:r>
              <a:rPr lang="en-US" sz="3200" b="1" dirty="0">
                <a:solidFill>
                  <a:srgbClr val="FF0000"/>
                </a:solidFill>
                <a:latin typeface="Calibri" panose="020F0502020204030204" pitchFamily="34" charset="0"/>
              </a:rPr>
              <a:t>Instrument Panel / Cluster Typical layout</a:t>
            </a:r>
            <a:endParaRPr lang="en-US" sz="3200" dirty="0">
              <a:solidFill>
                <a:srgbClr val="FF0000"/>
              </a:solidFill>
              <a:latin typeface="Calibri" panose="020F0502020204030204" pitchFamily="34"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76201" y="1420533"/>
            <a:ext cx="8915400" cy="4294467"/>
          </a:xfrm>
          <a:prstGeom prst="rect">
            <a:avLst/>
          </a:prstGeom>
        </p:spPr>
      </p:pic>
      <p:sp>
        <p:nvSpPr>
          <p:cNvPr id="9" name="TextBox 8">
            <a:extLst>
              <a:ext uri="{FF2B5EF4-FFF2-40B4-BE49-F238E27FC236}">
                <a16:creationId xmlns:a16="http://schemas.microsoft.com/office/drawing/2014/main" id="{E116ADA7-7050-453C-B5D4-E45D9AAE4413}"/>
              </a:ext>
            </a:extLst>
          </p:cNvPr>
          <p:cNvSpPr txBox="1"/>
          <p:nvPr/>
        </p:nvSpPr>
        <p:spPr>
          <a:xfrm>
            <a:off x="1423737" y="4572000"/>
            <a:ext cx="938463" cy="707886"/>
          </a:xfrm>
          <a:prstGeom prst="rect">
            <a:avLst/>
          </a:prstGeom>
          <a:noFill/>
        </p:spPr>
        <p:txBody>
          <a:bodyPr wrap="square" rtlCol="0">
            <a:spAutoFit/>
          </a:bodyPr>
          <a:lstStyle/>
          <a:p>
            <a:r>
              <a:rPr lang="en-US" sz="2000" b="1" dirty="0">
                <a:highlight>
                  <a:srgbClr val="00FFFF"/>
                </a:highlight>
              </a:rPr>
              <a:t>SET Button</a:t>
            </a:r>
          </a:p>
        </p:txBody>
      </p:sp>
      <p:sp>
        <p:nvSpPr>
          <p:cNvPr id="7" name="Oval 6">
            <a:extLst>
              <a:ext uri="{FF2B5EF4-FFF2-40B4-BE49-F238E27FC236}">
                <a16:creationId xmlns:a16="http://schemas.microsoft.com/office/drawing/2014/main" id="{4C84A560-9384-4E4D-8D85-6E70ECC52D21}"/>
              </a:ext>
            </a:extLst>
          </p:cNvPr>
          <p:cNvSpPr/>
          <p:nvPr/>
        </p:nvSpPr>
        <p:spPr>
          <a:xfrm>
            <a:off x="1676400" y="3810000"/>
            <a:ext cx="304800" cy="2767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CF057A5-6D2B-4FC1-9B02-A9372142404B}"/>
              </a:ext>
            </a:extLst>
          </p:cNvPr>
          <p:cNvSpPr txBox="1"/>
          <p:nvPr/>
        </p:nvSpPr>
        <p:spPr>
          <a:xfrm>
            <a:off x="2667000" y="4648200"/>
            <a:ext cx="1524000" cy="707886"/>
          </a:xfrm>
          <a:prstGeom prst="rect">
            <a:avLst/>
          </a:prstGeom>
          <a:noFill/>
        </p:spPr>
        <p:txBody>
          <a:bodyPr wrap="square" rtlCol="0">
            <a:spAutoFit/>
          </a:bodyPr>
          <a:lstStyle/>
          <a:p>
            <a:r>
              <a:rPr lang="en-US" sz="2000" b="1" dirty="0">
                <a:highlight>
                  <a:srgbClr val="00FFFF"/>
                </a:highlight>
              </a:rPr>
              <a:t>MODE Button</a:t>
            </a:r>
          </a:p>
        </p:txBody>
      </p:sp>
      <p:sp>
        <p:nvSpPr>
          <p:cNvPr id="13" name="Oval 12">
            <a:extLst>
              <a:ext uri="{FF2B5EF4-FFF2-40B4-BE49-F238E27FC236}">
                <a16:creationId xmlns:a16="http://schemas.microsoft.com/office/drawing/2014/main" id="{4C84A560-9384-4E4D-8D85-6E70ECC52D21}"/>
              </a:ext>
            </a:extLst>
          </p:cNvPr>
          <p:cNvSpPr/>
          <p:nvPr/>
        </p:nvSpPr>
        <p:spPr>
          <a:xfrm>
            <a:off x="2895600" y="3886200"/>
            <a:ext cx="304800" cy="2767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84DAFA57-F3CD-4CA9-B551-2CCAEDAE37F9}"/>
              </a:ext>
            </a:extLst>
          </p:cNvPr>
          <p:cNvCxnSpPr>
            <a:cxnSpLocks/>
          </p:cNvCxnSpPr>
          <p:nvPr/>
        </p:nvCxnSpPr>
        <p:spPr>
          <a:xfrm flipV="1">
            <a:off x="3008671" y="4162928"/>
            <a:ext cx="7245" cy="5565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DAFA57-F3CD-4CA9-B551-2CCAEDAE37F9}"/>
              </a:ext>
            </a:extLst>
          </p:cNvPr>
          <p:cNvCxnSpPr>
            <a:cxnSpLocks/>
          </p:cNvCxnSpPr>
          <p:nvPr/>
        </p:nvCxnSpPr>
        <p:spPr>
          <a:xfrm flipV="1">
            <a:off x="1821555" y="4038600"/>
            <a:ext cx="7245" cy="5565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123922"/>
      </p:ext>
    </p:extLst>
  </p:cSld>
  <p:clrMapOvr>
    <a:masterClrMapping/>
  </p:clrMapOvr>
  <p:transition spd="med">
    <p:wedg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212221" y="1219200"/>
            <a:ext cx="8626979" cy="5562600"/>
          </a:xfrm>
          <a:prstGeom prst="rect">
            <a:avLst/>
          </a:prstGeom>
        </p:spPr>
      </p:pic>
      <p:sp>
        <p:nvSpPr>
          <p:cNvPr id="4" name="Rectangle 3"/>
          <p:cNvSpPr/>
          <p:nvPr/>
        </p:nvSpPr>
        <p:spPr>
          <a:xfrm>
            <a:off x="76200" y="329625"/>
            <a:ext cx="4648200" cy="584775"/>
          </a:xfrm>
          <a:prstGeom prst="rect">
            <a:avLst/>
          </a:prstGeom>
        </p:spPr>
        <p:txBody>
          <a:bodyPr wrap="square">
            <a:spAutoFit/>
          </a:bodyPr>
          <a:lstStyle/>
          <a:p>
            <a:r>
              <a:rPr lang="en-US" sz="3200" b="1" dirty="0">
                <a:solidFill>
                  <a:srgbClr val="FF0000"/>
                </a:solidFill>
                <a:latin typeface="Calibri" panose="020F0502020204030204" pitchFamily="34" charset="0"/>
              </a:rPr>
              <a:t>Instrument Panel / Cluster </a:t>
            </a:r>
            <a:endParaRPr lang="en-US" sz="32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71983975"/>
      </p:ext>
    </p:extLst>
  </p:cSld>
  <p:clrMapOvr>
    <a:masterClrMapping/>
  </p:clrMapOvr>
  <p:transition spd="med">
    <p:wedg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39F55D1-5057-440A-B14A-DC0CCCA2787B}" type="slidenum">
              <a:rPr lang="en-US" altLang="en-US" smtClean="0"/>
              <a:pPr>
                <a:defRPr/>
              </a:pPr>
              <a:t>78</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1" y="1219201"/>
            <a:ext cx="6324599" cy="5526156"/>
          </a:xfrm>
          <a:prstGeom prst="rect">
            <a:avLst/>
          </a:prstGeom>
        </p:spPr>
      </p:pic>
      <p:sp>
        <p:nvSpPr>
          <p:cNvPr id="5" name="Rectangle 4"/>
          <p:cNvSpPr/>
          <p:nvPr/>
        </p:nvSpPr>
        <p:spPr>
          <a:xfrm>
            <a:off x="76200" y="329625"/>
            <a:ext cx="6172200" cy="584775"/>
          </a:xfrm>
          <a:prstGeom prst="rect">
            <a:avLst/>
          </a:prstGeom>
        </p:spPr>
        <p:txBody>
          <a:bodyPr wrap="square">
            <a:spAutoFit/>
          </a:bodyPr>
          <a:lstStyle/>
          <a:p>
            <a:r>
              <a:rPr lang="en-US" sz="3200" b="1" dirty="0">
                <a:solidFill>
                  <a:srgbClr val="FF0000"/>
                </a:solidFill>
                <a:latin typeface="Calibri" panose="020F0502020204030204" pitchFamily="34" charset="0"/>
              </a:rPr>
              <a:t>Instrument Panel / Cluster </a:t>
            </a:r>
            <a:endParaRPr lang="en-US" sz="3200" dirty="0">
              <a:solidFill>
                <a:srgbClr val="FF0000"/>
              </a:solidFill>
              <a:latin typeface="Calibri" panose="020F0502020204030204" pitchFamily="34" charset="0"/>
            </a:endParaRPr>
          </a:p>
        </p:txBody>
      </p:sp>
      <p:sp>
        <p:nvSpPr>
          <p:cNvPr id="3" name="TextBox 2"/>
          <p:cNvSpPr txBox="1"/>
          <p:nvPr/>
        </p:nvSpPr>
        <p:spPr>
          <a:xfrm>
            <a:off x="1" y="1371600"/>
            <a:ext cx="2667000" cy="707886"/>
          </a:xfrm>
          <a:prstGeom prst="rect">
            <a:avLst/>
          </a:prstGeom>
          <a:noFill/>
        </p:spPr>
        <p:txBody>
          <a:bodyPr wrap="square" rtlCol="0">
            <a:spAutoFit/>
          </a:bodyPr>
          <a:lstStyle/>
          <a:p>
            <a:r>
              <a:rPr lang="en-US" sz="2000" b="1" dirty="0">
                <a:solidFill>
                  <a:srgbClr val="FF0000"/>
                </a:solidFill>
                <a:latin typeface="Calibri" panose="020F0502020204030204" pitchFamily="34" charset="0"/>
              </a:rPr>
              <a:t>Understanding the Dashboard</a:t>
            </a:r>
          </a:p>
        </p:txBody>
      </p:sp>
    </p:spTree>
    <p:extLst>
      <p:ext uri="{BB962C8B-B14F-4D97-AF65-F5344CB8AC3E}">
        <p14:creationId xmlns:p14="http://schemas.microsoft.com/office/powerpoint/2010/main" val="4108259521"/>
      </p:ext>
    </p:extLst>
  </p:cSld>
  <p:clrMapOvr>
    <a:masterClrMapping/>
  </p:clrMapOvr>
  <p:transition spd="med">
    <p:wedg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79</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2685" t="10753" r="2326" b="786"/>
          <a:stretch/>
        </p:blipFill>
        <p:spPr>
          <a:xfrm>
            <a:off x="76200" y="1371600"/>
            <a:ext cx="9067800" cy="5427406"/>
          </a:xfrm>
          <a:prstGeom prst="rect">
            <a:avLst/>
          </a:prstGeom>
        </p:spPr>
      </p:pic>
      <p:sp>
        <p:nvSpPr>
          <p:cNvPr id="5" name="Rectangle 4"/>
          <p:cNvSpPr/>
          <p:nvPr/>
        </p:nvSpPr>
        <p:spPr>
          <a:xfrm>
            <a:off x="76200" y="329625"/>
            <a:ext cx="6172200" cy="584775"/>
          </a:xfrm>
          <a:prstGeom prst="rect">
            <a:avLst/>
          </a:prstGeom>
        </p:spPr>
        <p:txBody>
          <a:bodyPr wrap="square">
            <a:spAutoFit/>
          </a:bodyPr>
          <a:lstStyle/>
          <a:p>
            <a:r>
              <a:rPr lang="en-US" sz="3200" b="1" dirty="0">
                <a:solidFill>
                  <a:srgbClr val="FF0000"/>
                </a:solidFill>
                <a:latin typeface="Calibri" panose="020F0502020204030204" pitchFamily="34" charset="0"/>
              </a:rPr>
              <a:t>Instrument Panel / Cluster </a:t>
            </a:r>
            <a:endParaRPr lang="en-US" sz="3200" dirty="0">
              <a:solidFill>
                <a:srgbClr val="FF0000"/>
              </a:solidFill>
              <a:latin typeface="Calibri" panose="020F0502020204030204" pitchFamily="34" charset="0"/>
            </a:endParaRPr>
          </a:p>
        </p:txBody>
      </p:sp>
      <p:sp>
        <p:nvSpPr>
          <p:cNvPr id="6" name="Rectangle 5"/>
          <p:cNvSpPr/>
          <p:nvPr/>
        </p:nvSpPr>
        <p:spPr>
          <a:xfrm>
            <a:off x="76200" y="1777425"/>
            <a:ext cx="3352800" cy="584775"/>
          </a:xfrm>
          <a:prstGeom prst="rect">
            <a:avLst/>
          </a:prstGeom>
        </p:spPr>
        <p:txBody>
          <a:bodyPr wrap="square">
            <a:spAutoFit/>
          </a:bodyPr>
          <a:lstStyle/>
          <a:p>
            <a:r>
              <a:rPr lang="en-US" sz="2000" b="1" dirty="0">
                <a:solidFill>
                  <a:srgbClr val="FF0000"/>
                </a:solidFill>
                <a:latin typeface="Calibri" panose="020F0502020204030204" pitchFamily="34" charset="0"/>
              </a:rPr>
              <a:t>Typical Instrument Panel</a:t>
            </a:r>
            <a:r>
              <a:rPr lang="en-US" sz="3200" b="1" dirty="0">
                <a:solidFill>
                  <a:srgbClr val="FF0000"/>
                </a:solidFill>
                <a:latin typeface="Calibri" panose="020F0502020204030204" pitchFamily="34" charset="0"/>
              </a:rPr>
              <a:t> </a:t>
            </a:r>
            <a:endParaRPr lang="en-US" sz="32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1614254759"/>
      </p:ext>
    </p:extLst>
  </p:cSld>
  <p:clrMapOvr>
    <a:masterClrMapping/>
  </p:clrMapOvr>
  <p:transition spd="med">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B6ECC220-0E25-40EB-A0BF-2BA0ED8F289D}" type="slidenum">
              <a:rPr lang="en-US" altLang="en-US" sz="1200">
                <a:latin typeface="Times New Roman" panose="02020603050405020304" pitchFamily="18" charset="0"/>
              </a:rPr>
              <a:pPr>
                <a:spcBef>
                  <a:spcPct val="0"/>
                </a:spcBef>
                <a:buFontTx/>
                <a:buNone/>
              </a:pPr>
              <a:t>8</a:t>
            </a:fld>
            <a:endParaRPr lang="en-US" altLang="en-US" sz="1200">
              <a:latin typeface="Times New Roman" panose="02020603050405020304" pitchFamily="18" charset="0"/>
            </a:endParaRPr>
          </a:p>
        </p:txBody>
      </p:sp>
      <p:sp>
        <p:nvSpPr>
          <p:cNvPr id="39940" name="Rectangle 10"/>
          <p:cNvSpPr>
            <a:spLocks noChangeArrowheads="1"/>
          </p:cNvSpPr>
          <p:nvPr/>
        </p:nvSpPr>
        <p:spPr bwMode="auto">
          <a:xfrm>
            <a:off x="0" y="1102816"/>
            <a:ext cx="8763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None/>
            </a:pPr>
            <a:r>
              <a:rPr lang="en-IN" altLang="en-US" sz="2400" b="1" dirty="0">
                <a:solidFill>
                  <a:srgbClr val="FF0000"/>
                </a:solidFill>
              </a:rPr>
              <a:t>Benefits from Good Vehicle Maintenance</a:t>
            </a:r>
            <a:endParaRPr lang="en-IN" altLang="en-US" sz="2400" dirty="0">
              <a:solidFill>
                <a:srgbClr val="FF0000"/>
              </a:solidFill>
            </a:endParaRPr>
          </a:p>
          <a:p>
            <a:pPr marL="342900" indent="-342900" eaLnBrk="1" hangingPunct="1">
              <a:spcBef>
                <a:spcPct val="0"/>
              </a:spcBef>
              <a:buFontTx/>
              <a:buChar char="-"/>
            </a:pPr>
            <a:r>
              <a:rPr lang="en-IN" altLang="en-US" sz="2400" dirty="0"/>
              <a:t>Accidents will decrease</a:t>
            </a:r>
          </a:p>
          <a:p>
            <a:pPr marL="342900" indent="-342900" eaLnBrk="1" hangingPunct="1">
              <a:spcBef>
                <a:spcPct val="0"/>
              </a:spcBef>
              <a:buFontTx/>
              <a:buChar char="-"/>
            </a:pPr>
            <a:r>
              <a:rPr lang="en-IN" altLang="en-US" sz="2400" dirty="0"/>
              <a:t>Vehicle life will increase</a:t>
            </a:r>
          </a:p>
          <a:p>
            <a:pPr marL="342900" indent="-342900" eaLnBrk="1" hangingPunct="1">
              <a:spcBef>
                <a:spcPct val="0"/>
              </a:spcBef>
              <a:buFontTx/>
              <a:buChar char="-"/>
            </a:pPr>
            <a:r>
              <a:rPr lang="en-IN" altLang="en-US" sz="2400" dirty="0"/>
              <a:t>The vehicle will earn more, hence more profit.</a:t>
            </a:r>
          </a:p>
          <a:p>
            <a:pPr marL="342900" indent="-342900" eaLnBrk="1" hangingPunct="1">
              <a:spcBef>
                <a:spcPct val="0"/>
              </a:spcBef>
              <a:buFontTx/>
              <a:buChar char="-"/>
            </a:pPr>
            <a:r>
              <a:rPr lang="en-IN" altLang="en-US" sz="2400" dirty="0"/>
              <a:t>Maintenance &amp; repair cost of the vehicle will be less.</a:t>
            </a:r>
          </a:p>
          <a:p>
            <a:pPr marL="342900" indent="-342900" eaLnBrk="1" hangingPunct="1">
              <a:spcBef>
                <a:spcPct val="0"/>
              </a:spcBef>
              <a:buFontTx/>
              <a:buChar char="-"/>
            </a:pPr>
            <a:r>
              <a:rPr lang="en-IN" altLang="en-US" sz="2400" dirty="0"/>
              <a:t>Fuel will be saved.</a:t>
            </a:r>
          </a:p>
          <a:p>
            <a:pPr marL="342900" indent="-342900" eaLnBrk="1" hangingPunct="1">
              <a:spcBef>
                <a:spcPct val="0"/>
              </a:spcBef>
              <a:buFontTx/>
              <a:buChar char="-"/>
            </a:pPr>
            <a:r>
              <a:rPr lang="en-IN" altLang="en-US" sz="2400" dirty="0"/>
              <a:t>Tyre life will increase.</a:t>
            </a:r>
          </a:p>
          <a:p>
            <a:pPr marL="342900" indent="-342900" eaLnBrk="1" hangingPunct="1">
              <a:spcBef>
                <a:spcPct val="0"/>
              </a:spcBef>
              <a:buFontTx/>
              <a:buChar char="-"/>
            </a:pPr>
            <a:r>
              <a:rPr lang="en-IN" altLang="en-US" sz="2400" dirty="0"/>
              <a:t>Less breakdown of the vehicle on  the way.</a:t>
            </a:r>
          </a:p>
          <a:p>
            <a:pPr marL="342900" indent="-342900" eaLnBrk="1" hangingPunct="1">
              <a:spcBef>
                <a:spcPct val="0"/>
              </a:spcBef>
              <a:buFontTx/>
              <a:buChar char="-"/>
            </a:pPr>
            <a:r>
              <a:rPr lang="en-IN" altLang="en-US" sz="2400" dirty="0"/>
              <a:t>Vehicle will look clean.</a:t>
            </a:r>
          </a:p>
          <a:p>
            <a:pPr marL="342900" indent="-342900" eaLnBrk="1" hangingPunct="1">
              <a:spcBef>
                <a:spcPct val="0"/>
              </a:spcBef>
              <a:buFontTx/>
              <a:buChar char="-"/>
            </a:pPr>
            <a:r>
              <a:rPr lang="en-IN" altLang="en-US" sz="2400" dirty="0"/>
              <a:t>The vehicle will reach the destination on time.</a:t>
            </a:r>
          </a:p>
          <a:p>
            <a:pPr marL="342900" indent="-342900" eaLnBrk="1" hangingPunct="1">
              <a:spcBef>
                <a:spcPct val="0"/>
              </a:spcBef>
              <a:buFontTx/>
              <a:buChar char="-"/>
            </a:pPr>
            <a:r>
              <a:rPr lang="en-IN" altLang="en-US" sz="2400" dirty="0"/>
              <a:t>Pollution will decrease.</a:t>
            </a:r>
            <a:endParaRPr lang="en-US" altLang="en-US" sz="2400" b="1" dirty="0"/>
          </a:p>
        </p:txBody>
      </p:sp>
      <p:sp>
        <p:nvSpPr>
          <p:cNvPr id="5" name="Rectangle 4">
            <a:extLst>
              <a:ext uri="{FF2B5EF4-FFF2-40B4-BE49-F238E27FC236}">
                <a16:creationId xmlns:a16="http://schemas.microsoft.com/office/drawing/2014/main" id="{A4FAB40B-1269-4A33-942D-6A5F53A6B1C7}"/>
              </a:ext>
            </a:extLst>
          </p:cNvPr>
          <p:cNvSpPr/>
          <p:nvPr/>
        </p:nvSpPr>
        <p:spPr>
          <a:xfrm>
            <a:off x="152400" y="76200"/>
            <a:ext cx="6019800" cy="1077218"/>
          </a:xfrm>
          <a:prstGeom prst="rect">
            <a:avLst/>
          </a:prstGeom>
        </p:spPr>
        <p:txBody>
          <a:bodyPr wrap="square">
            <a:spAutoFit/>
          </a:bodyPr>
          <a:lstStyle/>
          <a:p>
            <a:pPr algn="ctr"/>
            <a:r>
              <a:rPr lang="en-US" sz="3200" b="1" dirty="0">
                <a:solidFill>
                  <a:srgbClr val="FF0000"/>
                </a:solidFill>
                <a:latin typeface="Calibri" panose="020F0502020204030204" pitchFamily="34" charset="0"/>
              </a:rPr>
              <a:t>Factors Affecting the Vehicle Parts </a:t>
            </a:r>
          </a:p>
          <a:p>
            <a:pPr algn="ctr"/>
            <a:r>
              <a:rPr lang="en-US" sz="3200" b="1" dirty="0">
                <a:solidFill>
                  <a:srgbClr val="FF0000"/>
                </a:solidFill>
                <a:latin typeface="Calibri" panose="020F0502020204030204" pitchFamily="34" charset="0"/>
              </a:rPr>
              <a:t>due to Bad Driving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4848225"/>
            <a:ext cx="3867150" cy="1933575"/>
          </a:xfrm>
          <a:prstGeom prst="rect">
            <a:avLst/>
          </a:prstGeom>
        </p:spPr>
      </p:pic>
    </p:spTree>
    <p:extLst>
      <p:ext uri="{BB962C8B-B14F-4D97-AF65-F5344CB8AC3E}">
        <p14:creationId xmlns:p14="http://schemas.microsoft.com/office/powerpoint/2010/main" val="308231578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BED6EE1F-8A55-43F4-AD8D-279DF9F749BA}" type="slidenum">
              <a:rPr lang="en-US" altLang="en-US" sz="1200" smtClean="0">
                <a:latin typeface="Times New Roman" panose="02020603050405020304" pitchFamily="18" charset="0"/>
              </a:rPr>
              <a:pPr>
                <a:spcBef>
                  <a:spcPct val="0"/>
                </a:spcBef>
                <a:buFontTx/>
                <a:buNone/>
              </a:pPr>
              <a:t>80</a:t>
            </a:fld>
            <a:endParaRPr lang="en-US" altLang="en-US" sz="1200">
              <a:latin typeface="Times New Roman" panose="02020603050405020304" pitchFamily="18" charset="0"/>
            </a:endParaRPr>
          </a:p>
        </p:txBody>
      </p:sp>
      <p:sp>
        <p:nvSpPr>
          <p:cNvPr id="2" name="Rectangle 1"/>
          <p:cNvSpPr/>
          <p:nvPr/>
        </p:nvSpPr>
        <p:spPr>
          <a:xfrm>
            <a:off x="0" y="1143000"/>
            <a:ext cx="4419600" cy="5355312"/>
          </a:xfrm>
          <a:prstGeom prst="rect">
            <a:avLst/>
          </a:prstGeom>
        </p:spPr>
        <p:txBody>
          <a:bodyPr wrap="square">
            <a:spAutoFit/>
          </a:bodyPr>
          <a:lstStyle/>
          <a:p>
            <a:r>
              <a:rPr lang="en-US" sz="1800" dirty="0">
                <a:solidFill>
                  <a:srgbClr val="231F20"/>
                </a:solidFill>
                <a:latin typeface="Calibri" panose="020F0502020204030204" pitchFamily="34" charset="0"/>
              </a:rPr>
              <a:t>1. Air pressure gauge.</a:t>
            </a:r>
          </a:p>
          <a:p>
            <a:r>
              <a:rPr lang="en-US" sz="1800" dirty="0">
                <a:solidFill>
                  <a:srgbClr val="231F20"/>
                </a:solidFill>
                <a:latin typeface="Calibri" panose="020F0502020204030204" pitchFamily="34" charset="0"/>
              </a:rPr>
              <a:t>2. Oil pressure gauge.</a:t>
            </a:r>
          </a:p>
          <a:p>
            <a:r>
              <a:rPr lang="en-US" sz="1800" dirty="0">
                <a:solidFill>
                  <a:srgbClr val="231F20"/>
                </a:solidFill>
                <a:latin typeface="Calibri" panose="020F0502020204030204" pitchFamily="34" charset="0"/>
              </a:rPr>
              <a:t>3. Speedometer with trip meter.</a:t>
            </a:r>
          </a:p>
          <a:p>
            <a:r>
              <a:rPr lang="en-US" sz="1800" dirty="0">
                <a:solidFill>
                  <a:srgbClr val="231F20"/>
                </a:solidFill>
                <a:latin typeface="Calibri" panose="020F0502020204030204" pitchFamily="34" charset="0"/>
              </a:rPr>
              <a:t>4. RPM meter.</a:t>
            </a:r>
          </a:p>
          <a:p>
            <a:r>
              <a:rPr lang="en-US" sz="1800" dirty="0">
                <a:solidFill>
                  <a:srgbClr val="231F20"/>
                </a:solidFill>
                <a:latin typeface="Calibri" panose="020F0502020204030204" pitchFamily="34" charset="0"/>
              </a:rPr>
              <a:t>5. Volt meter.</a:t>
            </a:r>
          </a:p>
          <a:p>
            <a:r>
              <a:rPr lang="en-US" sz="1800" dirty="0">
                <a:solidFill>
                  <a:srgbClr val="231F20"/>
                </a:solidFill>
                <a:latin typeface="Calibri" panose="020F0502020204030204" pitchFamily="34" charset="0"/>
              </a:rPr>
              <a:t>6. Air restriction indicator.</a:t>
            </a:r>
          </a:p>
          <a:p>
            <a:r>
              <a:rPr lang="en-US" sz="1800" dirty="0">
                <a:solidFill>
                  <a:srgbClr val="231F20"/>
                </a:solidFill>
                <a:latin typeface="Calibri" panose="020F0502020204030204" pitchFamily="34" charset="0"/>
              </a:rPr>
              <a:t>10. Tipping Valve.</a:t>
            </a:r>
          </a:p>
          <a:p>
            <a:r>
              <a:rPr lang="en-US" sz="1800" dirty="0">
                <a:solidFill>
                  <a:srgbClr val="231F20"/>
                </a:solidFill>
                <a:latin typeface="Calibri" panose="020F0502020204030204" pitchFamily="34" charset="0"/>
              </a:rPr>
              <a:t>(For Haulage Tipper)</a:t>
            </a:r>
          </a:p>
          <a:p>
            <a:r>
              <a:rPr lang="en-US" sz="1800" dirty="0">
                <a:solidFill>
                  <a:srgbClr val="231F20"/>
                </a:solidFill>
                <a:latin typeface="Calibri" panose="020F0502020204030204" pitchFamily="34" charset="0"/>
              </a:rPr>
              <a:t>11. Ignition switch.</a:t>
            </a:r>
          </a:p>
          <a:p>
            <a:r>
              <a:rPr lang="en-US" sz="1800" dirty="0">
                <a:solidFill>
                  <a:srgbClr val="231F20"/>
                </a:solidFill>
                <a:latin typeface="Calibri" panose="020F0502020204030204" pitchFamily="34" charset="0"/>
              </a:rPr>
              <a:t>12. Fuel gauge.</a:t>
            </a:r>
          </a:p>
          <a:p>
            <a:r>
              <a:rPr lang="en-US" sz="1800" dirty="0">
                <a:solidFill>
                  <a:srgbClr val="231F20"/>
                </a:solidFill>
                <a:latin typeface="Calibri" panose="020F0502020204030204" pitchFamily="34" charset="0"/>
              </a:rPr>
              <a:t>13. Head lamp switch.</a:t>
            </a:r>
          </a:p>
          <a:p>
            <a:r>
              <a:rPr lang="en-US" sz="1800" dirty="0">
                <a:solidFill>
                  <a:srgbClr val="231F20"/>
                </a:solidFill>
                <a:latin typeface="Calibri" panose="020F0502020204030204" pitchFamily="34" charset="0"/>
              </a:rPr>
              <a:t>14. Temperature gauge.</a:t>
            </a:r>
          </a:p>
          <a:p>
            <a:r>
              <a:rPr lang="en-US" sz="1800" dirty="0">
                <a:solidFill>
                  <a:srgbClr val="231F20"/>
                </a:solidFill>
                <a:latin typeface="Calibri" panose="020F0502020204030204" pitchFamily="34" charset="0"/>
              </a:rPr>
              <a:t>15. Head lamp levelling switch.</a:t>
            </a:r>
          </a:p>
          <a:p>
            <a:r>
              <a:rPr lang="en-US" sz="1800" dirty="0">
                <a:solidFill>
                  <a:srgbClr val="231F20"/>
                </a:solidFill>
                <a:latin typeface="Calibri" panose="020F0502020204030204" pitchFamily="34" charset="0"/>
              </a:rPr>
              <a:t>16. Hazard warning switch.</a:t>
            </a:r>
          </a:p>
          <a:p>
            <a:r>
              <a:rPr lang="en-US" sz="1800" dirty="0">
                <a:solidFill>
                  <a:srgbClr val="231F20"/>
                </a:solidFill>
                <a:latin typeface="Calibri" panose="020F0502020204030204" pitchFamily="34" charset="0"/>
              </a:rPr>
              <a:t>17. ABS switch. (For Tractors)</a:t>
            </a:r>
          </a:p>
          <a:p>
            <a:r>
              <a:rPr lang="en-US" sz="1800" dirty="0">
                <a:solidFill>
                  <a:srgbClr val="231F20"/>
                </a:solidFill>
                <a:latin typeface="Calibri" panose="020F0502020204030204" pitchFamily="34" charset="0"/>
              </a:rPr>
              <a:t>18. Differential lock switch. (For 6x4)</a:t>
            </a:r>
          </a:p>
          <a:p>
            <a:r>
              <a:rPr lang="en-US" sz="1800" dirty="0">
                <a:solidFill>
                  <a:srgbClr val="231F20"/>
                </a:solidFill>
                <a:latin typeface="Calibri" panose="020F0502020204030204" pitchFamily="34" charset="0"/>
              </a:rPr>
              <a:t>19. PTO engagement switch. (MAV Tipper)</a:t>
            </a:r>
          </a:p>
          <a:p>
            <a:r>
              <a:rPr lang="en-US" sz="1800" dirty="0">
                <a:solidFill>
                  <a:srgbClr val="231F20"/>
                </a:solidFill>
                <a:latin typeface="Calibri" panose="020F0502020204030204" pitchFamily="34" charset="0"/>
              </a:rPr>
              <a:t>20. Trip meter reset knob.</a:t>
            </a:r>
          </a:p>
          <a:p>
            <a:r>
              <a:rPr lang="en-US" sz="1800" dirty="0">
                <a:solidFill>
                  <a:srgbClr val="231F20"/>
                </a:solidFill>
                <a:latin typeface="Calibri" panose="020F0502020204030204" pitchFamily="34" charset="0"/>
              </a:rPr>
              <a:t>21. Simplified trip computer knob. (Optional)</a:t>
            </a:r>
            <a:endParaRPr lang="en-US" sz="1800" dirty="0">
              <a:latin typeface="Calibri" panose="020F0502020204030204" pitchFamily="34" charset="0"/>
            </a:endParaRP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15385" t="8371" r="10769"/>
          <a:stretch/>
        </p:blipFill>
        <p:spPr>
          <a:xfrm>
            <a:off x="3657600" y="1371600"/>
            <a:ext cx="5407068" cy="5334000"/>
          </a:xfrm>
          <a:prstGeom prst="rect">
            <a:avLst/>
          </a:prstGeom>
        </p:spPr>
      </p:pic>
      <p:sp>
        <p:nvSpPr>
          <p:cNvPr id="8" name="TextBox 7"/>
          <p:cNvSpPr txBox="1">
            <a:spLocks noChangeArrowheads="1"/>
          </p:cNvSpPr>
          <p:nvPr/>
        </p:nvSpPr>
        <p:spPr bwMode="auto">
          <a:xfrm>
            <a:off x="162339" y="457200"/>
            <a:ext cx="6019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Instrument Cluster</a:t>
            </a:r>
          </a:p>
        </p:txBody>
      </p:sp>
    </p:spTree>
  </p:cSld>
  <p:clrMapOvr>
    <a:masterClrMapping/>
  </p:clrMapOvr>
  <p:transition spd="med">
    <p:wedg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81</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2452" r="981" b="22014"/>
          <a:stretch/>
        </p:blipFill>
        <p:spPr>
          <a:xfrm>
            <a:off x="152400" y="1152535"/>
            <a:ext cx="8839200" cy="5400665"/>
          </a:xfrm>
          <a:prstGeom prst="rect">
            <a:avLst/>
          </a:prstGeom>
        </p:spPr>
      </p:pic>
      <p:sp>
        <p:nvSpPr>
          <p:cNvPr id="4" name="TextBox 3"/>
          <p:cNvSpPr txBox="1">
            <a:spLocks noChangeArrowheads="1"/>
          </p:cNvSpPr>
          <p:nvPr/>
        </p:nvSpPr>
        <p:spPr bwMode="auto">
          <a:xfrm>
            <a:off x="162339" y="457200"/>
            <a:ext cx="6019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Instrument Cluster</a:t>
            </a:r>
          </a:p>
        </p:txBody>
      </p:sp>
    </p:spTree>
    <p:extLst>
      <p:ext uri="{BB962C8B-B14F-4D97-AF65-F5344CB8AC3E}">
        <p14:creationId xmlns:p14="http://schemas.microsoft.com/office/powerpoint/2010/main" val="2871746370"/>
      </p:ext>
    </p:extLst>
  </p:cSld>
  <p:clrMapOvr>
    <a:masterClrMapping/>
  </p:clrMapOvr>
  <p:transition spd="med">
    <p:wedg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82</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843" t="8417" r="67973" b="39681"/>
          <a:stretch/>
        </p:blipFill>
        <p:spPr>
          <a:xfrm>
            <a:off x="76200" y="1524000"/>
            <a:ext cx="4495800" cy="4724400"/>
          </a:xfrm>
          <a:prstGeom prst="rect">
            <a:avLst/>
          </a:prstGeom>
        </p:spPr>
      </p:pic>
      <p:sp>
        <p:nvSpPr>
          <p:cNvPr id="4" name="TextBox 3"/>
          <p:cNvSpPr txBox="1">
            <a:spLocks noChangeArrowheads="1"/>
          </p:cNvSpPr>
          <p:nvPr/>
        </p:nvSpPr>
        <p:spPr bwMode="auto">
          <a:xfrm>
            <a:off x="4916" y="1123890"/>
            <a:ext cx="23572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FF0000"/>
                </a:solidFill>
              </a:rPr>
              <a:t>Dash Board Meters</a:t>
            </a:r>
          </a:p>
        </p:txBody>
      </p:sp>
      <p:sp>
        <p:nvSpPr>
          <p:cNvPr id="5" name="Rectangle 4"/>
          <p:cNvSpPr/>
          <p:nvPr/>
        </p:nvSpPr>
        <p:spPr>
          <a:xfrm>
            <a:off x="152400" y="304800"/>
            <a:ext cx="5329792" cy="646331"/>
          </a:xfrm>
          <a:prstGeom prst="rect">
            <a:avLst/>
          </a:prstGeom>
        </p:spPr>
        <p:txBody>
          <a:bodyPr wrap="none">
            <a:spAutoFit/>
          </a:bodyPr>
          <a:lstStyle/>
          <a:p>
            <a:r>
              <a:rPr lang="en-US" sz="3600" b="1" dirty="0">
                <a:solidFill>
                  <a:srgbClr val="FF0000"/>
                </a:solidFill>
                <a:latin typeface="Calibri" panose="020F0502020204030204" pitchFamily="34" charset="0"/>
              </a:rPr>
              <a:t>Instrument Panel / Cluster </a:t>
            </a:r>
            <a:endParaRPr lang="en-US" sz="3600" dirty="0">
              <a:solidFill>
                <a:srgbClr val="FF0000"/>
              </a:solidFill>
              <a:latin typeface="Calibri" panose="020F0502020204030204" pitchFamily="34" charset="0"/>
            </a:endParaRPr>
          </a:p>
        </p:txBody>
      </p:sp>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4588127" y="4697360"/>
            <a:ext cx="4130475" cy="2179012"/>
          </a:xfrm>
          <a:prstGeom prst="rect">
            <a:avLst/>
          </a:prstGeom>
        </p:spPr>
      </p:pic>
      <p:pic>
        <p:nvPicPr>
          <p:cNvPr id="7" name="Picture 6"/>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4495800" y="1435438"/>
            <a:ext cx="4572000" cy="3261923"/>
          </a:xfrm>
          <a:prstGeom prst="rect">
            <a:avLst/>
          </a:prstGeom>
        </p:spPr>
      </p:pic>
    </p:spTree>
    <p:extLst>
      <p:ext uri="{BB962C8B-B14F-4D97-AF65-F5344CB8AC3E}">
        <p14:creationId xmlns:p14="http://schemas.microsoft.com/office/powerpoint/2010/main" val="4145781736"/>
      </p:ext>
    </p:extLst>
  </p:cSld>
  <p:clrMapOvr>
    <a:masterClrMapping/>
  </p:clrMapOvr>
  <p:transition spd="med">
    <p:wedg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83</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65741" r="2231" b="35473"/>
          <a:stretch/>
        </p:blipFill>
        <p:spPr>
          <a:xfrm>
            <a:off x="4267200" y="1371600"/>
            <a:ext cx="4419600" cy="5350042"/>
          </a:xfrm>
          <a:prstGeom prst="rect">
            <a:avLst/>
          </a:prstGeom>
        </p:spPr>
      </p:pic>
      <p:sp>
        <p:nvSpPr>
          <p:cNvPr id="4" name="TextBox 3"/>
          <p:cNvSpPr txBox="1">
            <a:spLocks noChangeArrowheads="1"/>
          </p:cNvSpPr>
          <p:nvPr/>
        </p:nvSpPr>
        <p:spPr bwMode="auto">
          <a:xfrm>
            <a:off x="4916" y="1123890"/>
            <a:ext cx="23572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FF0000"/>
                </a:solidFill>
              </a:rPr>
              <a:t>Dash Board Meters</a:t>
            </a:r>
          </a:p>
        </p:txBody>
      </p:sp>
      <p:sp>
        <p:nvSpPr>
          <p:cNvPr id="5" name="Rectangle 4"/>
          <p:cNvSpPr/>
          <p:nvPr/>
        </p:nvSpPr>
        <p:spPr>
          <a:xfrm>
            <a:off x="152400" y="304800"/>
            <a:ext cx="5329792" cy="646331"/>
          </a:xfrm>
          <a:prstGeom prst="rect">
            <a:avLst/>
          </a:prstGeom>
        </p:spPr>
        <p:txBody>
          <a:bodyPr wrap="none">
            <a:spAutoFit/>
          </a:bodyPr>
          <a:lstStyle/>
          <a:p>
            <a:r>
              <a:rPr lang="en-US" sz="3600" b="1" dirty="0">
                <a:solidFill>
                  <a:srgbClr val="FF0000"/>
                </a:solidFill>
                <a:latin typeface="Calibri" panose="020F0502020204030204" pitchFamily="34" charset="0"/>
              </a:rPr>
              <a:t>Instrument Panel / Cluster </a:t>
            </a:r>
            <a:endParaRPr lang="en-US" sz="3600" dirty="0">
              <a:solidFill>
                <a:srgbClr val="FF0000"/>
              </a:solidFill>
              <a:latin typeface="Calibri" panose="020F0502020204030204" pitchFamily="34" charset="0"/>
            </a:endParaRPr>
          </a:p>
        </p:txBody>
      </p:sp>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78658" y="1447800"/>
            <a:ext cx="4188542" cy="5184966"/>
          </a:xfrm>
          <a:prstGeom prst="rect">
            <a:avLst/>
          </a:prstGeom>
        </p:spPr>
      </p:pic>
    </p:spTree>
    <p:extLst>
      <p:ext uri="{BB962C8B-B14F-4D97-AF65-F5344CB8AC3E}">
        <p14:creationId xmlns:p14="http://schemas.microsoft.com/office/powerpoint/2010/main" val="1488385233"/>
      </p:ext>
    </p:extLst>
  </p:cSld>
  <p:clrMapOvr>
    <a:masterClrMapping/>
  </p:clrMapOvr>
  <p:transition spd="med">
    <p:wedg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84</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65741" t="64527" r="2231"/>
          <a:stretch/>
        </p:blipFill>
        <p:spPr>
          <a:xfrm>
            <a:off x="0" y="1295400"/>
            <a:ext cx="4038600" cy="2362200"/>
          </a:xfrm>
          <a:prstGeom prst="rect">
            <a:avLst/>
          </a:prstGeom>
        </p:spPr>
      </p:pic>
      <p:sp>
        <p:nvSpPr>
          <p:cNvPr id="4" name="TextBox 3"/>
          <p:cNvSpPr txBox="1">
            <a:spLocks noChangeArrowheads="1"/>
          </p:cNvSpPr>
          <p:nvPr/>
        </p:nvSpPr>
        <p:spPr bwMode="auto">
          <a:xfrm>
            <a:off x="4916" y="1123890"/>
            <a:ext cx="23572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FF0000"/>
                </a:solidFill>
              </a:rPr>
              <a:t>Dash Board Meters</a:t>
            </a:r>
          </a:p>
        </p:txBody>
      </p:sp>
      <p:sp>
        <p:nvSpPr>
          <p:cNvPr id="5" name="Rectangle 4"/>
          <p:cNvSpPr/>
          <p:nvPr/>
        </p:nvSpPr>
        <p:spPr>
          <a:xfrm>
            <a:off x="152400" y="304800"/>
            <a:ext cx="5329792" cy="646331"/>
          </a:xfrm>
          <a:prstGeom prst="rect">
            <a:avLst/>
          </a:prstGeom>
        </p:spPr>
        <p:txBody>
          <a:bodyPr wrap="none">
            <a:spAutoFit/>
          </a:bodyPr>
          <a:lstStyle/>
          <a:p>
            <a:r>
              <a:rPr lang="en-US" sz="3600" b="1" dirty="0">
                <a:solidFill>
                  <a:srgbClr val="FF0000"/>
                </a:solidFill>
                <a:latin typeface="Calibri" panose="020F0502020204030204" pitchFamily="34" charset="0"/>
              </a:rPr>
              <a:t>Instrument Panel / Cluster </a:t>
            </a:r>
            <a:endParaRPr lang="en-US" sz="3600" dirty="0">
              <a:solidFill>
                <a:srgbClr val="FF0000"/>
              </a:solidFill>
              <a:latin typeface="Calibri" panose="020F0502020204030204" pitchFamily="34" charset="0"/>
            </a:endParaRPr>
          </a:p>
        </p:txBody>
      </p:sp>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t="2082" r="68001" b="48681"/>
          <a:stretch/>
        </p:blipFill>
        <p:spPr>
          <a:xfrm>
            <a:off x="23191" y="3581400"/>
            <a:ext cx="4320209" cy="3200400"/>
          </a:xfrm>
          <a:prstGeom prst="rect">
            <a:avLst/>
          </a:prstGeom>
        </p:spPr>
      </p:pic>
      <p:pic>
        <p:nvPicPr>
          <p:cNvPr id="7" name="Picture 6"/>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4343400" y="1371600"/>
            <a:ext cx="4628445" cy="4419600"/>
          </a:xfrm>
          <a:prstGeom prst="rect">
            <a:avLst/>
          </a:prstGeom>
        </p:spPr>
      </p:pic>
    </p:spTree>
    <p:extLst>
      <p:ext uri="{BB962C8B-B14F-4D97-AF65-F5344CB8AC3E}">
        <p14:creationId xmlns:p14="http://schemas.microsoft.com/office/powerpoint/2010/main" val="452723734"/>
      </p:ext>
    </p:extLst>
  </p:cSld>
  <p:clrMapOvr>
    <a:masterClrMapping/>
  </p:clrMapOvr>
  <p:transition spd="med">
    <p:wedg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581F99F-DF40-45BB-A6BF-65742FC88DBF}" type="slidenum">
              <a:rPr lang="en-US" altLang="en-US" smtClean="0"/>
              <a:pPr>
                <a:defRPr/>
              </a:pPr>
              <a:t>85</a:t>
            </a:fld>
            <a:endParaRPr lang="en-US" alt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32847" t="1527" r="35745" b="35169"/>
          <a:stretch/>
        </p:blipFill>
        <p:spPr>
          <a:xfrm>
            <a:off x="0" y="1447800"/>
            <a:ext cx="3320627" cy="4495800"/>
          </a:xfrm>
          <a:prstGeom prst="rect">
            <a:avLst/>
          </a:prstGeom>
        </p:spPr>
      </p:pic>
      <p:sp>
        <p:nvSpPr>
          <p:cNvPr id="5" name="TextBox 4"/>
          <p:cNvSpPr txBox="1">
            <a:spLocks noChangeArrowheads="1"/>
          </p:cNvSpPr>
          <p:nvPr/>
        </p:nvSpPr>
        <p:spPr bwMode="auto">
          <a:xfrm>
            <a:off x="0" y="1123890"/>
            <a:ext cx="28194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000" b="1" dirty="0">
                <a:solidFill>
                  <a:srgbClr val="FF0000"/>
                </a:solidFill>
              </a:rPr>
              <a:t>Dash Board Meters</a:t>
            </a:r>
          </a:p>
        </p:txBody>
      </p:sp>
      <p:sp>
        <p:nvSpPr>
          <p:cNvPr id="6" name="Rectangle 5"/>
          <p:cNvSpPr/>
          <p:nvPr/>
        </p:nvSpPr>
        <p:spPr>
          <a:xfrm>
            <a:off x="232808" y="191869"/>
            <a:ext cx="5329792" cy="646331"/>
          </a:xfrm>
          <a:prstGeom prst="rect">
            <a:avLst/>
          </a:prstGeom>
        </p:spPr>
        <p:txBody>
          <a:bodyPr wrap="none">
            <a:spAutoFit/>
          </a:bodyPr>
          <a:lstStyle/>
          <a:p>
            <a:r>
              <a:rPr lang="en-US" sz="3600" b="1" dirty="0">
                <a:solidFill>
                  <a:srgbClr val="FF0000"/>
                </a:solidFill>
                <a:latin typeface="Calibri" panose="020F0502020204030204" pitchFamily="34" charset="0"/>
              </a:rPr>
              <a:t>Instrument Panel / Cluster </a:t>
            </a:r>
            <a:endParaRPr lang="en-US" sz="3600" dirty="0">
              <a:solidFill>
                <a:srgbClr val="FF0000"/>
              </a:solidFill>
              <a:latin typeface="Calibri" panose="020F0502020204030204" pitchFamily="34" charset="0"/>
            </a:endParaRPr>
          </a:p>
        </p:txBody>
      </p:sp>
      <p:pic>
        <p:nvPicPr>
          <p:cNvPr id="4" name="Picture 3"/>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6390558" y="1295400"/>
            <a:ext cx="2743200" cy="4409768"/>
          </a:xfrm>
          <a:prstGeom prst="rect">
            <a:avLst/>
          </a:prstGeom>
        </p:spPr>
      </p:pic>
      <p:pic>
        <p:nvPicPr>
          <p:cNvPr id="7" name="Picture 6"/>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3261852" y="1447800"/>
            <a:ext cx="3128706" cy="2362200"/>
          </a:xfrm>
          <a:prstGeom prst="rect">
            <a:avLst/>
          </a:prstGeom>
        </p:spPr>
      </p:pic>
      <p:pic>
        <p:nvPicPr>
          <p:cNvPr id="8" name="Picture 7"/>
          <p:cNvPicPr>
            <a:picLocks noChangeAspect="1"/>
          </p:cNvPicPr>
          <p:nvPr/>
        </p:nvPicPr>
        <p:blipFill rotWithShape="1">
          <a:blip r:embed="rId6" cstate="hqprint">
            <a:extLst>
              <a:ext uri="{28A0092B-C50C-407E-A947-70E740481C1C}">
                <a14:useLocalDpi xmlns:a14="http://schemas.microsoft.com/office/drawing/2010/main" val="0"/>
              </a:ext>
            </a:extLst>
          </a:blip>
          <a:srcRect/>
          <a:stretch/>
        </p:blipFill>
        <p:spPr>
          <a:xfrm>
            <a:off x="3276599" y="3810000"/>
            <a:ext cx="3113959" cy="1371600"/>
          </a:xfrm>
          <a:prstGeom prst="rect">
            <a:avLst/>
          </a:prstGeom>
        </p:spPr>
      </p:pic>
    </p:spTree>
    <p:extLst>
      <p:ext uri="{BB962C8B-B14F-4D97-AF65-F5344CB8AC3E}">
        <p14:creationId xmlns:p14="http://schemas.microsoft.com/office/powerpoint/2010/main" val="598317989"/>
      </p:ext>
    </p:extLst>
  </p:cSld>
  <p:clrMapOvr>
    <a:masterClrMapping/>
  </p:clrMapOvr>
  <p:transition spd="med">
    <p:wedg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86</a:t>
            </a:fld>
            <a:endParaRPr lang="en-US" altLang="en-US" sz="1200">
              <a:latin typeface="Times New Roman" panose="02020603050405020304" pitchFamily="18" charset="0"/>
            </a:endParaRPr>
          </a:p>
        </p:txBody>
      </p:sp>
      <p:sp>
        <p:nvSpPr>
          <p:cNvPr id="4" name="Rectangle 3"/>
          <p:cNvSpPr/>
          <p:nvPr/>
        </p:nvSpPr>
        <p:spPr>
          <a:xfrm>
            <a:off x="3182299" y="3048000"/>
            <a:ext cx="2931636"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11.Lubrication</a:t>
            </a:r>
          </a:p>
        </p:txBody>
      </p:sp>
    </p:spTree>
    <p:extLst>
      <p:ext uri="{BB962C8B-B14F-4D97-AF65-F5344CB8AC3E}">
        <p14:creationId xmlns:p14="http://schemas.microsoft.com/office/powerpoint/2010/main" val="1921920668"/>
      </p:ext>
    </p:extLst>
  </p:cSld>
  <p:clrMapOvr>
    <a:masterClrMapping/>
  </p:clrMapOvr>
  <p:transition spd="med">
    <p:wedg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971800"/>
            <a:ext cx="4724400" cy="373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TextBox 2"/>
          <p:cNvSpPr txBox="1">
            <a:spLocks noChangeArrowheads="1"/>
          </p:cNvSpPr>
          <p:nvPr/>
        </p:nvSpPr>
        <p:spPr bwMode="auto">
          <a:xfrm>
            <a:off x="152400" y="228600"/>
            <a:ext cx="403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Lubrication System</a:t>
            </a:r>
          </a:p>
        </p:txBody>
      </p:sp>
      <p:sp>
        <p:nvSpPr>
          <p:cNvPr id="136197" name="TextBox 3"/>
          <p:cNvSpPr txBox="1">
            <a:spLocks noChangeArrowheads="1"/>
          </p:cNvSpPr>
          <p:nvPr/>
        </p:nvSpPr>
        <p:spPr bwMode="auto">
          <a:xfrm>
            <a:off x="76200" y="1287482"/>
            <a:ext cx="88392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US" sz="2000" dirty="0"/>
              <a:t>The purpose of lubrication system is to supply the lubricating oil between the moving parts of the engine in order to reduce the friction, Provide the cooling effect, Carry away the deposits formed due to wear and tear.</a:t>
            </a:r>
          </a:p>
          <a:p>
            <a:pPr lvl="0"/>
            <a:r>
              <a:rPr lang="en-US" sz="2000" dirty="0"/>
              <a:t>The function of the lubrication system</a:t>
            </a:r>
          </a:p>
          <a:p>
            <a:pPr lvl="1"/>
            <a:r>
              <a:rPr lang="en-US" sz="2000" dirty="0"/>
              <a:t>reduce the friction between the two mating surfaces</a:t>
            </a:r>
          </a:p>
          <a:p>
            <a:pPr lvl="1"/>
            <a:r>
              <a:rPr lang="en-US" sz="2000" dirty="0"/>
              <a:t>to reduce wear and tear</a:t>
            </a:r>
          </a:p>
          <a:p>
            <a:pPr lvl="1"/>
            <a:r>
              <a:rPr lang="en-US" sz="2000" dirty="0"/>
              <a:t>seal high pressure gases</a:t>
            </a:r>
          </a:p>
          <a:p>
            <a:pPr lvl="1"/>
            <a:r>
              <a:rPr lang="en-US" sz="2000" dirty="0"/>
              <a:t>to take away heat from hot areas</a:t>
            </a:r>
          </a:p>
          <a:p>
            <a:pPr lvl="0"/>
            <a:r>
              <a:rPr lang="en-US" sz="2000" dirty="0"/>
              <a:t>The main components</a:t>
            </a:r>
          </a:p>
          <a:p>
            <a:pPr lvl="1"/>
            <a:r>
              <a:rPr lang="en-US" sz="2000" dirty="0"/>
              <a:t>Oil Pump, Oil Filter</a:t>
            </a:r>
          </a:p>
          <a:p>
            <a:pPr lvl="1"/>
            <a:r>
              <a:rPr lang="en-US" sz="2000" dirty="0"/>
              <a:t>Main Gallery, Oil sump</a:t>
            </a:r>
          </a:p>
        </p:txBody>
      </p:sp>
    </p:spTree>
    <p:extLst>
      <p:ext uri="{BB962C8B-B14F-4D97-AF65-F5344CB8AC3E}">
        <p14:creationId xmlns:p14="http://schemas.microsoft.com/office/powerpoint/2010/main" val="3195328516"/>
      </p:ext>
    </p:extLst>
  </p:cSld>
  <p:clrMapOvr>
    <a:masterClrMapping/>
  </p:clrMapOvr>
  <p:transition spd="med">
    <p:wedg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F9992EB-3092-4569-8BFF-0DC2765D42B2}" type="slidenum">
              <a:rPr lang="en-US" altLang="en-US" sz="1200" smtClean="0">
                <a:latin typeface="Times New Roman" panose="02020603050405020304" pitchFamily="18" charset="0"/>
              </a:rPr>
              <a:pPr>
                <a:spcBef>
                  <a:spcPct val="0"/>
                </a:spcBef>
                <a:buFontTx/>
                <a:buNone/>
              </a:pPr>
              <a:t>88</a:t>
            </a:fld>
            <a:endParaRPr lang="en-US" altLang="en-US" sz="1200">
              <a:latin typeface="Times New Roman" panose="02020603050405020304" pitchFamily="18" charset="0"/>
            </a:endParaRPr>
          </a:p>
        </p:txBody>
      </p:sp>
      <p:sp>
        <p:nvSpPr>
          <p:cNvPr id="143363" name="TextBox 2"/>
          <p:cNvSpPr txBox="1">
            <a:spLocks noChangeArrowheads="1"/>
          </p:cNvSpPr>
          <p:nvPr/>
        </p:nvSpPr>
        <p:spPr bwMode="auto">
          <a:xfrm>
            <a:off x="76200" y="1143000"/>
            <a:ext cx="90678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Maintenance: </a:t>
            </a:r>
            <a:r>
              <a:rPr lang="en-IN" altLang="en-US" sz="2000" dirty="0"/>
              <a:t>Motor oil is a lubricant used in internal combustion engines, which power Vehicles, motorcycles, lawnmowers, engine-generators, and many other machines.</a:t>
            </a:r>
          </a:p>
          <a:p>
            <a:pPr marL="342900" indent="-342900" algn="just" eaLnBrk="1" hangingPunct="1">
              <a:spcBef>
                <a:spcPct val="0"/>
              </a:spcBef>
              <a:buFontTx/>
              <a:buChar char="-"/>
            </a:pPr>
            <a:r>
              <a:rPr lang="en-IN" altLang="en-US" sz="2000" dirty="0"/>
              <a:t>Lubricating oil creates a separating film between surfaces of adjacent moving parts to minimize direct contact between them, decreasing heat caused by friction and reducing wear, thus protecting the engine.</a:t>
            </a:r>
          </a:p>
          <a:p>
            <a:pPr marL="342900" indent="-342900" algn="just" eaLnBrk="1" hangingPunct="1">
              <a:spcBef>
                <a:spcPct val="0"/>
              </a:spcBef>
              <a:buFontTx/>
              <a:buChar char="-"/>
            </a:pPr>
            <a:r>
              <a:rPr lang="en-IN" altLang="en-US" sz="2000" dirty="0"/>
              <a:t>The oil and the oil filter need to be periodically replaced. </a:t>
            </a:r>
          </a:p>
          <a:p>
            <a:pPr marL="342900" indent="-342900" algn="just" eaLnBrk="1" hangingPunct="1">
              <a:spcBef>
                <a:spcPct val="0"/>
              </a:spcBef>
              <a:buFontTx/>
              <a:buChar char="-"/>
            </a:pPr>
            <a:r>
              <a:rPr lang="en-IN" altLang="en-US" sz="2000" dirty="0"/>
              <a:t>The oil filter removes many of the particles and sludge, but eventually oil filter can become clogged, if used beyond recommended life as fixed by OE manufacturer</a:t>
            </a:r>
          </a:p>
          <a:p>
            <a:pPr marL="342900" indent="-342900" algn="just" eaLnBrk="1" hangingPunct="1">
              <a:spcBef>
                <a:spcPct val="0"/>
              </a:spcBef>
              <a:buFontTx/>
              <a:buChar char="-"/>
            </a:pPr>
            <a:r>
              <a:rPr lang="en-IN" altLang="en-US" sz="2000" dirty="0"/>
              <a:t>Motor oil changes are usually scheduled based on the time in service or the distance that the vehicle has travelled. </a:t>
            </a:r>
          </a:p>
          <a:p>
            <a:pPr marL="342900" indent="-342900" algn="just" eaLnBrk="1" hangingPunct="1">
              <a:spcBef>
                <a:spcPct val="0"/>
              </a:spcBef>
              <a:buFontTx/>
              <a:buChar char="-"/>
            </a:pPr>
            <a:endParaRPr lang="en-IN" altLang="en-US" sz="2000" dirty="0"/>
          </a:p>
        </p:txBody>
      </p:sp>
      <p:sp>
        <p:nvSpPr>
          <p:cNvPr id="5" name="TextBox 2"/>
          <p:cNvSpPr txBox="1">
            <a:spLocks noChangeArrowheads="1"/>
          </p:cNvSpPr>
          <p:nvPr/>
        </p:nvSpPr>
        <p:spPr bwMode="auto">
          <a:xfrm>
            <a:off x="152400" y="228600"/>
            <a:ext cx="678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Lubrication System - Maintenance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4241800"/>
            <a:ext cx="3352800" cy="2540000"/>
          </a:xfrm>
          <a:prstGeom prst="rect">
            <a:avLst/>
          </a:prstGeom>
        </p:spPr>
      </p:pic>
    </p:spTree>
    <p:extLst>
      <p:ext uri="{BB962C8B-B14F-4D97-AF65-F5344CB8AC3E}">
        <p14:creationId xmlns:p14="http://schemas.microsoft.com/office/powerpoint/2010/main" val="3915255164"/>
      </p:ext>
    </p:extLst>
  </p:cSld>
  <p:clrMapOvr>
    <a:masterClrMapping/>
  </p:clrMapOvr>
  <p:transition spd="med">
    <p:wedg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F9992EB-3092-4569-8BFF-0DC2765D42B2}" type="slidenum">
              <a:rPr lang="en-US" altLang="en-US" sz="1200" smtClean="0">
                <a:latin typeface="Times New Roman" panose="02020603050405020304" pitchFamily="18" charset="0"/>
              </a:rPr>
              <a:pPr>
                <a:spcBef>
                  <a:spcPct val="0"/>
                </a:spcBef>
                <a:buFontTx/>
                <a:buNone/>
              </a:pPr>
              <a:t>89</a:t>
            </a:fld>
            <a:endParaRPr lang="en-US" altLang="en-US" sz="1200">
              <a:latin typeface="Times New Roman" panose="02020603050405020304" pitchFamily="18" charset="0"/>
            </a:endParaRPr>
          </a:p>
        </p:txBody>
      </p:sp>
      <p:sp>
        <p:nvSpPr>
          <p:cNvPr id="143363" name="TextBox 2"/>
          <p:cNvSpPr txBox="1">
            <a:spLocks noChangeArrowheads="1"/>
          </p:cNvSpPr>
          <p:nvPr/>
        </p:nvSpPr>
        <p:spPr bwMode="auto">
          <a:xfrm>
            <a:off x="76200" y="1094125"/>
            <a:ext cx="90678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None/>
            </a:pPr>
            <a:r>
              <a:rPr lang="en-IN" altLang="en-US" sz="2000" b="1" dirty="0">
                <a:solidFill>
                  <a:srgbClr val="FF0000"/>
                </a:solidFill>
              </a:rPr>
              <a:t>Maintenance Tips:</a:t>
            </a:r>
          </a:p>
          <a:p>
            <a:pPr marL="342900" indent="-342900" algn="just" eaLnBrk="1" hangingPunct="1">
              <a:spcBef>
                <a:spcPct val="0"/>
              </a:spcBef>
              <a:buFontTx/>
              <a:buChar char="-"/>
            </a:pPr>
            <a:r>
              <a:rPr lang="en-IN" altLang="en-US" sz="2000" dirty="0"/>
              <a:t>Use only genuine and recommended brand oils for different aggregates.</a:t>
            </a:r>
          </a:p>
          <a:p>
            <a:pPr marL="342900" indent="-342900" algn="just" eaLnBrk="1" hangingPunct="1">
              <a:spcBef>
                <a:spcPct val="0"/>
              </a:spcBef>
              <a:buFontTx/>
              <a:buChar char="-"/>
            </a:pPr>
            <a:r>
              <a:rPr lang="en-IN" altLang="en-US" sz="2000" dirty="0"/>
              <a:t>Replace the oil filters , wherever necessary, as per the maintenance schedule.</a:t>
            </a:r>
          </a:p>
          <a:p>
            <a:pPr marL="342900" indent="-342900" algn="just" eaLnBrk="1" hangingPunct="1">
              <a:spcBef>
                <a:spcPct val="0"/>
              </a:spcBef>
              <a:buFontTx/>
              <a:buChar char="-"/>
            </a:pPr>
            <a:r>
              <a:rPr lang="en-IN" altLang="en-US" sz="2000" dirty="0"/>
              <a:t>Follow the manufacturer’s recommended oil change frequency.</a:t>
            </a:r>
          </a:p>
          <a:p>
            <a:pPr marL="342900" indent="-342900" algn="just" eaLnBrk="1" hangingPunct="1">
              <a:spcBef>
                <a:spcPct val="0"/>
              </a:spcBef>
              <a:buFontTx/>
              <a:buChar char="-"/>
            </a:pPr>
            <a:r>
              <a:rPr lang="en-IN" altLang="en-US" sz="2000" dirty="0"/>
              <a:t>Do not mix up the oils of different aggregates.</a:t>
            </a:r>
          </a:p>
          <a:p>
            <a:pPr marL="342900" indent="-342900" algn="just" eaLnBrk="1" hangingPunct="1">
              <a:spcBef>
                <a:spcPct val="0"/>
              </a:spcBef>
              <a:buFontTx/>
              <a:buChar char="-"/>
            </a:pPr>
            <a:r>
              <a:rPr lang="en-IN" altLang="en-US" sz="2000" dirty="0"/>
              <a:t>Don’t use the drained oil for lubrication purposes.</a:t>
            </a:r>
          </a:p>
          <a:p>
            <a:pPr marL="342900" indent="-342900" algn="just" eaLnBrk="1" hangingPunct="1">
              <a:spcBef>
                <a:spcPct val="0"/>
              </a:spcBef>
              <a:buFontTx/>
              <a:buChar char="-"/>
            </a:pPr>
            <a:r>
              <a:rPr lang="en-IN" altLang="en-US" sz="2000" dirty="0"/>
              <a:t>Use only recommended grade of oils, fluids and greases.</a:t>
            </a:r>
          </a:p>
          <a:p>
            <a:pPr marL="342900" indent="-342900" algn="just" eaLnBrk="1" hangingPunct="1">
              <a:spcBef>
                <a:spcPct val="0"/>
              </a:spcBef>
              <a:buFontTx/>
              <a:buChar char="-"/>
            </a:pPr>
            <a:r>
              <a:rPr lang="en-IN" altLang="en-US" sz="2000" dirty="0"/>
              <a:t>Use greasing guns for better and proper greasing of joints, linkages etc.</a:t>
            </a:r>
          </a:p>
          <a:p>
            <a:pPr marL="342900" indent="-342900" algn="just" eaLnBrk="1" hangingPunct="1">
              <a:spcBef>
                <a:spcPct val="0"/>
              </a:spcBef>
              <a:buFontTx/>
              <a:buChar char="-"/>
            </a:pPr>
            <a:r>
              <a:rPr lang="en-IN" altLang="en-US" sz="2000" dirty="0"/>
              <a:t>Don’t Mix up oil and grease together for lubrication purposes.</a:t>
            </a:r>
          </a:p>
          <a:p>
            <a:pPr marL="342900" indent="-342900" algn="just" eaLnBrk="1" hangingPunct="1">
              <a:spcBef>
                <a:spcPct val="0"/>
              </a:spcBef>
              <a:buFontTx/>
              <a:buChar char="-"/>
            </a:pPr>
            <a:r>
              <a:rPr lang="en-IN" altLang="en-US" sz="2000" dirty="0"/>
              <a:t>While draining the oils, keep the vehicle on a levelled surface.</a:t>
            </a:r>
          </a:p>
          <a:p>
            <a:pPr marL="342900" indent="-342900" algn="just" eaLnBrk="1" hangingPunct="1">
              <a:spcBef>
                <a:spcPct val="0"/>
              </a:spcBef>
              <a:buFontTx/>
              <a:buChar char="-"/>
            </a:pPr>
            <a:r>
              <a:rPr lang="en-IN" altLang="en-US" sz="2000" dirty="0"/>
              <a:t>Don’t drain the oils in ‘cold’ condition of aggregates. </a:t>
            </a:r>
          </a:p>
        </p:txBody>
      </p:sp>
      <p:sp>
        <p:nvSpPr>
          <p:cNvPr id="5" name="TextBox 2"/>
          <p:cNvSpPr txBox="1">
            <a:spLocks noChangeArrowheads="1"/>
          </p:cNvSpPr>
          <p:nvPr/>
        </p:nvSpPr>
        <p:spPr bwMode="auto">
          <a:xfrm>
            <a:off x="152400" y="228600"/>
            <a:ext cx="678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600" b="1" dirty="0">
                <a:solidFill>
                  <a:srgbClr val="FF0000"/>
                </a:solidFill>
              </a:rPr>
              <a:t>Lubrication System - Maintenance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4699000"/>
            <a:ext cx="3124200" cy="2082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4699000"/>
            <a:ext cx="3048000" cy="2028825"/>
          </a:xfrm>
          <a:prstGeom prst="rect">
            <a:avLst/>
          </a:prstGeom>
        </p:spPr>
      </p:pic>
    </p:spTree>
    <p:extLst>
      <p:ext uri="{BB962C8B-B14F-4D97-AF65-F5344CB8AC3E}">
        <p14:creationId xmlns:p14="http://schemas.microsoft.com/office/powerpoint/2010/main" val="3937184518"/>
      </p:ext>
    </p:extLst>
  </p:cSld>
  <p:clrMapOvr>
    <a:masterClrMapping/>
  </p:clrMapOvr>
  <p:transition spd="med">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AB40B-1269-4A33-942D-6A5F53A6B1C7}"/>
              </a:ext>
            </a:extLst>
          </p:cNvPr>
          <p:cNvSpPr/>
          <p:nvPr/>
        </p:nvSpPr>
        <p:spPr>
          <a:xfrm>
            <a:off x="986265" y="2667000"/>
            <a:ext cx="7097264" cy="2308324"/>
          </a:xfrm>
          <a:prstGeom prst="rect">
            <a:avLst/>
          </a:prstGeom>
        </p:spPr>
        <p:txBody>
          <a:bodyPr wrap="none">
            <a:spAutoFit/>
          </a:bodyPr>
          <a:lstStyle/>
          <a:p>
            <a:pPr algn="ctr"/>
            <a:r>
              <a:rPr lang="en-US" sz="3600" b="1" u="sng" dirty="0">
                <a:solidFill>
                  <a:srgbClr val="FF0000"/>
                </a:solidFill>
                <a:latin typeface="Calibri" panose="020F0502020204030204" pitchFamily="34" charset="0"/>
              </a:rPr>
              <a:t>2. General Day-to Day Maintenance </a:t>
            </a:r>
          </a:p>
          <a:p>
            <a:pPr algn="ctr"/>
            <a:r>
              <a:rPr lang="en-US" sz="3600" b="1" u="sng" dirty="0">
                <a:solidFill>
                  <a:srgbClr val="FF0000"/>
                </a:solidFill>
                <a:latin typeface="Calibri" panose="020F0502020204030204" pitchFamily="34" charset="0"/>
              </a:rPr>
              <a:t>&amp; </a:t>
            </a:r>
          </a:p>
          <a:p>
            <a:pPr algn="ctr"/>
            <a:r>
              <a:rPr lang="en-US" sz="3600" b="1" u="sng" dirty="0">
                <a:solidFill>
                  <a:srgbClr val="FF0000"/>
                </a:solidFill>
                <a:latin typeface="Calibri" panose="020F0502020204030204" pitchFamily="34" charset="0"/>
              </a:rPr>
              <a:t>Periodic Maintenance  </a:t>
            </a:r>
          </a:p>
          <a:p>
            <a:pPr algn="ctr"/>
            <a:endParaRPr lang="en-US" sz="3600" u="sng" dirty="0">
              <a:latin typeface="Calibri" panose="020F0502020204030204" pitchFamily="34" charset="0"/>
            </a:endParaRPr>
          </a:p>
        </p:txBody>
      </p:sp>
    </p:spTree>
    <p:extLst>
      <p:ext uri="{BB962C8B-B14F-4D97-AF65-F5344CB8AC3E}">
        <p14:creationId xmlns:p14="http://schemas.microsoft.com/office/powerpoint/2010/main" val="479496346"/>
      </p:ext>
    </p:extLst>
  </p:cSld>
  <p:clrMapOvr>
    <a:masterClrMapping/>
  </p:clrMapOvr>
  <p:transition spd="med">
    <p:wedg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D204E9FF-5B62-4BF5-B24E-77DA3DB4176D}" type="slidenum">
              <a:rPr lang="en-US" altLang="en-US" sz="1200" smtClean="0">
                <a:latin typeface="Times New Roman" panose="02020603050405020304" pitchFamily="18" charset="0"/>
              </a:rPr>
              <a:pPr>
                <a:spcBef>
                  <a:spcPct val="0"/>
                </a:spcBef>
                <a:buFontTx/>
                <a:buNone/>
              </a:pPr>
              <a:t>90</a:t>
            </a:fld>
            <a:endParaRPr lang="en-US" altLang="en-US" sz="1200">
              <a:latin typeface="Times New Roman" panose="02020603050405020304" pitchFamily="18" charset="0"/>
            </a:endParaRPr>
          </a:p>
        </p:txBody>
      </p:sp>
      <p:sp>
        <p:nvSpPr>
          <p:cNvPr id="119812" name="TextBox 3"/>
          <p:cNvSpPr txBox="1">
            <a:spLocks noChangeArrowheads="1"/>
          </p:cNvSpPr>
          <p:nvPr/>
        </p:nvSpPr>
        <p:spPr bwMode="auto">
          <a:xfrm>
            <a:off x="152400" y="152400"/>
            <a:ext cx="7543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2800" b="1" dirty="0">
                <a:solidFill>
                  <a:srgbClr val="FF0000"/>
                </a:solidFill>
              </a:rPr>
              <a:t>Lubrication System – Sample Consumable change Recommendation</a:t>
            </a: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val="0"/>
              </a:ext>
            </a:extLst>
          </a:blip>
          <a:srcRect t="6146" b="6679"/>
          <a:stretch/>
        </p:blipFill>
        <p:spPr>
          <a:xfrm>
            <a:off x="62225" y="1143000"/>
            <a:ext cx="9005575" cy="5638800"/>
          </a:xfrm>
          <a:prstGeom prst="rect">
            <a:avLst/>
          </a:prstGeom>
        </p:spPr>
      </p:pic>
    </p:spTree>
    <p:extLst>
      <p:ext uri="{BB962C8B-B14F-4D97-AF65-F5344CB8AC3E}">
        <p14:creationId xmlns:p14="http://schemas.microsoft.com/office/powerpoint/2010/main" val="279778125"/>
      </p:ext>
    </p:extLst>
  </p:cSld>
  <p:clrMapOvr>
    <a:masterClrMapping/>
  </p:clrMapOvr>
  <p:transition spd="med">
    <p:wedg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1033EF79-7B75-4BCE-85AE-D49AC1893209}" type="slidenum">
              <a:rPr lang="en-US" altLang="en-US" sz="1200" smtClean="0">
                <a:latin typeface="Times New Roman" panose="02020603050405020304" pitchFamily="18" charset="0"/>
              </a:rPr>
              <a:pPr>
                <a:spcBef>
                  <a:spcPct val="0"/>
                </a:spcBef>
                <a:buFontTx/>
                <a:buNone/>
              </a:pPr>
              <a:t>91</a:t>
            </a:fld>
            <a:endParaRPr lang="en-US" altLang="en-US" sz="1200">
              <a:latin typeface="Times New Roman" panose="02020603050405020304" pitchFamily="18" charset="0"/>
            </a:endParaRPr>
          </a:p>
        </p:txBody>
      </p:sp>
      <p:sp>
        <p:nvSpPr>
          <p:cNvPr id="4" name="Rectangle 3"/>
          <p:cNvSpPr/>
          <p:nvPr/>
        </p:nvSpPr>
        <p:spPr>
          <a:xfrm>
            <a:off x="2367885" y="3048000"/>
            <a:ext cx="4560480" cy="646331"/>
          </a:xfrm>
          <a:prstGeom prst="rect">
            <a:avLst/>
          </a:prstGeom>
        </p:spPr>
        <p:txBody>
          <a:bodyPr wrap="none">
            <a:spAutoFit/>
          </a:bodyPr>
          <a:lstStyle/>
          <a:p>
            <a:pPr algn="ctr"/>
            <a:r>
              <a:rPr lang="en-US" sz="3600" b="1" u="sng" dirty="0">
                <a:solidFill>
                  <a:srgbClr val="FF0000"/>
                </a:solidFill>
                <a:latin typeface="Calibri" panose="020F0502020204030204" pitchFamily="34" charset="0"/>
              </a:rPr>
              <a:t>12.Removal of Air Lock</a:t>
            </a:r>
          </a:p>
        </p:txBody>
      </p:sp>
    </p:spTree>
    <p:extLst>
      <p:ext uri="{BB962C8B-B14F-4D97-AF65-F5344CB8AC3E}">
        <p14:creationId xmlns:p14="http://schemas.microsoft.com/office/powerpoint/2010/main" val="3298832885"/>
      </p:ext>
    </p:extLst>
  </p:cSld>
  <p:clrMapOvr>
    <a:masterClrMapping/>
  </p:clrMapOvr>
  <p:transition spd="med">
    <p:wedg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73473394-B68C-4CC0-A2C2-A51B4592C21E}" type="slidenum">
              <a:rPr lang="en-US" altLang="en-US" sz="1200" smtClean="0">
                <a:latin typeface="Times New Roman" panose="02020603050405020304" pitchFamily="18" charset="0"/>
              </a:rPr>
              <a:pPr>
                <a:spcBef>
                  <a:spcPct val="0"/>
                </a:spcBef>
                <a:buFontTx/>
                <a:buNone/>
              </a:pPr>
              <a:t>92</a:t>
            </a:fld>
            <a:endParaRPr lang="en-US" altLang="en-US" sz="1200">
              <a:latin typeface="Times New Roman" panose="02020603050405020304" pitchFamily="18" charset="0"/>
            </a:endParaRPr>
          </a:p>
        </p:txBody>
      </p:sp>
      <p:sp>
        <p:nvSpPr>
          <p:cNvPr id="165891" name="TextBox 2"/>
          <p:cNvSpPr txBox="1">
            <a:spLocks noChangeArrowheads="1"/>
          </p:cNvSpPr>
          <p:nvPr/>
        </p:nvSpPr>
        <p:spPr bwMode="auto">
          <a:xfrm>
            <a:off x="367748" y="457200"/>
            <a:ext cx="4191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Removal of Air Lock</a:t>
            </a:r>
          </a:p>
        </p:txBody>
      </p:sp>
      <p:sp>
        <p:nvSpPr>
          <p:cNvPr id="165892" name="TextBox 3"/>
          <p:cNvSpPr txBox="1">
            <a:spLocks noChangeArrowheads="1"/>
          </p:cNvSpPr>
          <p:nvPr/>
        </p:nvSpPr>
        <p:spPr bwMode="auto">
          <a:xfrm>
            <a:off x="0" y="1143000"/>
            <a:ext cx="9067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200" b="1" dirty="0">
                <a:solidFill>
                  <a:srgbClr val="FF0000"/>
                </a:solidFill>
              </a:rPr>
              <a:t>Air Lock:</a:t>
            </a:r>
            <a:r>
              <a:rPr lang="en-IN" altLang="en-US" sz="2200" dirty="0"/>
              <a:t> It is a restriction of, or complete stoppage of liquid flow caused by vapour trapped in a high point of a liquid-filled pipe system.</a:t>
            </a:r>
          </a:p>
          <a:p>
            <a:pPr marL="342900" indent="-342900" algn="just" eaLnBrk="1" hangingPunct="1">
              <a:spcBef>
                <a:spcPct val="0"/>
              </a:spcBef>
              <a:buFontTx/>
              <a:buChar char="-"/>
            </a:pPr>
            <a:r>
              <a:rPr lang="en-IN" altLang="en-US" sz="2200" dirty="0"/>
              <a:t>Air locks are caused by air leaking into the fuel delivery line or entering from the tank.</a:t>
            </a:r>
          </a:p>
          <a:p>
            <a:pPr marL="342900" indent="-342900" algn="just" eaLnBrk="1" hangingPunct="1">
              <a:spcBef>
                <a:spcPct val="0"/>
              </a:spcBef>
              <a:buFontTx/>
              <a:buChar char="-"/>
            </a:pPr>
            <a:r>
              <a:rPr lang="en-IN" altLang="en-US" sz="2200" dirty="0"/>
              <a:t>Air locks are eliminated by turning the engine over for a time using the starter motor, or by bleeding the fuel system. Modern diesel injection systems have self-bleeding electric pumps which eliminate the air lock problem.</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l="1761" t="7890" r="3426" b="10105"/>
          <a:stretch/>
        </p:blipFill>
        <p:spPr>
          <a:xfrm>
            <a:off x="4191000" y="3665620"/>
            <a:ext cx="4800600" cy="3116180"/>
          </a:xfrm>
          <a:prstGeom prst="rect">
            <a:avLst/>
          </a:prstGeom>
        </p:spPr>
      </p:pic>
    </p:spTree>
  </p:cSld>
  <p:clrMapOvr>
    <a:masterClrMapping/>
  </p:clrMapOvr>
  <p:transition spd="med">
    <p:wedg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1C4BB97-D1F0-4CA6-9821-34C9E05DBD95}" type="slidenum">
              <a:rPr lang="en-US" altLang="en-US" sz="1200" smtClean="0">
                <a:latin typeface="Times New Roman" panose="02020603050405020304" pitchFamily="18" charset="0"/>
              </a:rPr>
              <a:pPr>
                <a:spcBef>
                  <a:spcPct val="0"/>
                </a:spcBef>
                <a:buFontTx/>
                <a:buNone/>
              </a:pPr>
              <a:t>93</a:t>
            </a:fld>
            <a:endParaRPr lang="en-US" altLang="en-US" sz="1200">
              <a:latin typeface="Times New Roman" panose="02020603050405020304" pitchFamily="18" charset="0"/>
            </a:endParaRPr>
          </a:p>
        </p:txBody>
      </p:sp>
      <p:sp>
        <p:nvSpPr>
          <p:cNvPr id="166915" name="TextBox 2"/>
          <p:cNvSpPr txBox="1">
            <a:spLocks noChangeArrowheads="1"/>
          </p:cNvSpPr>
          <p:nvPr/>
        </p:nvSpPr>
        <p:spPr bwMode="auto">
          <a:xfrm>
            <a:off x="76200" y="1094125"/>
            <a:ext cx="89916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lgn="just" eaLnBrk="1" hangingPunct="1">
              <a:spcBef>
                <a:spcPct val="0"/>
              </a:spcBef>
              <a:buFontTx/>
              <a:buNone/>
            </a:pPr>
            <a:r>
              <a:rPr lang="en-IN" altLang="en-US" sz="2000" b="1" dirty="0">
                <a:solidFill>
                  <a:srgbClr val="FF0000"/>
                </a:solidFill>
              </a:rPr>
              <a:t>How to Bleed a Diesel Engine:</a:t>
            </a:r>
          </a:p>
          <a:p>
            <a:pPr marL="342900" indent="-342900" algn="just" eaLnBrk="1" hangingPunct="1">
              <a:spcBef>
                <a:spcPct val="0"/>
              </a:spcBef>
              <a:buFontTx/>
              <a:buChar char="-"/>
            </a:pPr>
            <a:r>
              <a:rPr lang="en-IN" altLang="en-US" sz="2000" dirty="0"/>
              <a:t>Close the </a:t>
            </a:r>
            <a:r>
              <a:rPr lang="en-IN" altLang="en-US" sz="2000" b="1" dirty="0"/>
              <a:t>bleed</a:t>
            </a:r>
            <a:r>
              <a:rPr lang="en-IN" altLang="en-US" sz="2000" dirty="0"/>
              <a:t> screw on the filter. Locate all of the remaining </a:t>
            </a:r>
            <a:r>
              <a:rPr lang="en-IN" altLang="en-US" sz="2000" b="1" dirty="0"/>
              <a:t>bleed</a:t>
            </a:r>
            <a:r>
              <a:rPr lang="en-IN" altLang="en-US" sz="2000" dirty="0"/>
              <a:t> screws on the fuel lines, fuel filters, and the fuel pump. </a:t>
            </a:r>
          </a:p>
          <a:p>
            <a:pPr marL="342900" indent="-342900" algn="just" eaLnBrk="1" hangingPunct="1">
              <a:spcBef>
                <a:spcPct val="0"/>
              </a:spcBef>
              <a:buFontTx/>
              <a:buChar char="-"/>
            </a:pPr>
            <a:r>
              <a:rPr lang="en-IN" altLang="en-US" sz="2000" dirty="0"/>
              <a:t>Open the screw that is closest to the gas tank, and follow the same </a:t>
            </a:r>
            <a:r>
              <a:rPr lang="en-IN" altLang="en-US" sz="2000" b="1" dirty="0"/>
              <a:t>bleeding</a:t>
            </a:r>
            <a:r>
              <a:rPr lang="en-IN" altLang="en-US" sz="2000" dirty="0"/>
              <a:t> process. Continue to </a:t>
            </a:r>
            <a:r>
              <a:rPr lang="en-IN" altLang="en-US" sz="2000" b="1" dirty="0"/>
              <a:t>bleed</a:t>
            </a:r>
            <a:r>
              <a:rPr lang="en-IN" altLang="en-US" sz="2000" dirty="0"/>
              <a:t> one component at a time, working your way out from the fuel tank.</a:t>
            </a:r>
          </a:p>
          <a:p>
            <a:pPr marL="342900" indent="-342900" algn="just" eaLnBrk="1" hangingPunct="1">
              <a:spcBef>
                <a:spcPct val="0"/>
              </a:spcBef>
              <a:buFontTx/>
              <a:buChar char="-"/>
            </a:pPr>
            <a:r>
              <a:rPr lang="en-IN" altLang="en-US" sz="2000" dirty="0"/>
              <a:t>Close </a:t>
            </a:r>
            <a:r>
              <a:rPr lang="en-IN" altLang="en-US" sz="2000" b="1" dirty="0"/>
              <a:t>bleed</a:t>
            </a:r>
            <a:r>
              <a:rPr lang="en-IN" altLang="en-US" sz="2000" dirty="0"/>
              <a:t> plugs after all </a:t>
            </a:r>
            <a:r>
              <a:rPr lang="en-IN" altLang="en-US" sz="2000" b="1" dirty="0"/>
              <a:t>air</a:t>
            </a:r>
            <a:r>
              <a:rPr lang="en-IN" altLang="en-US" sz="2000" dirty="0"/>
              <a:t> is removed from the </a:t>
            </a:r>
            <a:r>
              <a:rPr lang="en-IN" altLang="en-US" sz="2000" b="1" dirty="0"/>
              <a:t>fuel</a:t>
            </a:r>
            <a:r>
              <a:rPr lang="en-IN" altLang="en-US" sz="2000" dirty="0"/>
              <a:t> tank, filters, settlement bulb, and </a:t>
            </a:r>
            <a:r>
              <a:rPr lang="en-IN" altLang="en-US" sz="2000" b="1" dirty="0"/>
              <a:t>fuel</a:t>
            </a:r>
            <a:r>
              <a:rPr lang="en-IN" altLang="en-US" sz="2000" dirty="0"/>
              <a:t> pump (only one at a time working through all </a:t>
            </a:r>
            <a:r>
              <a:rPr lang="en-IN" altLang="en-US" sz="2000" b="1" dirty="0"/>
              <a:t>bleed</a:t>
            </a:r>
            <a:r>
              <a:rPr lang="en-IN" altLang="en-US" sz="2000" dirty="0"/>
              <a:t> screws beginning closest to tank and ending at nozzles if necessary). </a:t>
            </a:r>
          </a:p>
          <a:p>
            <a:pPr marL="342900" indent="-342900" algn="just" eaLnBrk="1" hangingPunct="1">
              <a:spcBef>
                <a:spcPct val="0"/>
              </a:spcBef>
              <a:buFontTx/>
              <a:buChar char="-"/>
            </a:pPr>
            <a:r>
              <a:rPr lang="en-IN" altLang="en-US" sz="2000" dirty="0"/>
              <a:t>Try the engine; if it doesn't start or runs poorly, you may have to </a:t>
            </a:r>
            <a:r>
              <a:rPr lang="en-IN" altLang="en-US" sz="2000" b="1" dirty="0"/>
              <a:t>bleed</a:t>
            </a:r>
            <a:r>
              <a:rPr lang="en-IN" altLang="en-US" sz="2000" dirty="0"/>
              <a:t> the injection line.</a:t>
            </a:r>
          </a:p>
        </p:txBody>
      </p:sp>
      <p:pic>
        <p:nvPicPr>
          <p:cNvPr id="166917" name="Picture 4" descr="Image result for bleed air diesel fuel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039" y="4191000"/>
            <a:ext cx="5258561" cy="264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367748" y="457200"/>
            <a:ext cx="4191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Removal of Air Lock</a:t>
            </a:r>
          </a:p>
        </p:txBody>
      </p:sp>
    </p:spTree>
  </p:cSld>
  <p:clrMapOvr>
    <a:masterClrMapping/>
  </p:clrMapOvr>
  <p:transition spd="med">
    <p:wedg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21ADF42F-6364-4EC8-AEEB-57584C902450}" type="slidenum">
              <a:rPr lang="en-US" altLang="en-US" sz="1200" smtClean="0">
                <a:latin typeface="Times New Roman" panose="02020603050405020304" pitchFamily="18" charset="0"/>
              </a:rPr>
              <a:pPr>
                <a:spcBef>
                  <a:spcPct val="0"/>
                </a:spcBef>
                <a:buFontTx/>
                <a:buNone/>
              </a:pPr>
              <a:t>94</a:t>
            </a:fld>
            <a:endParaRPr lang="en-US" altLang="en-US" sz="1200">
              <a:latin typeface="Times New Roman" panose="02020603050405020304" pitchFamily="18" charset="0"/>
            </a:endParaRPr>
          </a:p>
        </p:txBody>
      </p:sp>
      <p:sp>
        <p:nvSpPr>
          <p:cNvPr id="3" name="Rectangle 2"/>
          <p:cNvSpPr/>
          <p:nvPr/>
        </p:nvSpPr>
        <p:spPr>
          <a:xfrm>
            <a:off x="76200" y="1143000"/>
            <a:ext cx="9067800" cy="4493538"/>
          </a:xfrm>
          <a:prstGeom prst="rect">
            <a:avLst/>
          </a:prstGeom>
        </p:spPr>
        <p:txBody>
          <a:bodyPr wrap="square">
            <a:spAutoFit/>
          </a:bodyPr>
          <a:lstStyle/>
          <a:p>
            <a:pPr algn="just"/>
            <a:r>
              <a:rPr lang="en-US" sz="2200" b="1" dirty="0">
                <a:solidFill>
                  <a:srgbClr val="FF0000"/>
                </a:solidFill>
                <a:latin typeface="Calibri" panose="020F0502020204030204" pitchFamily="34" charset="0"/>
              </a:rPr>
              <a:t>Bleeding Procedure – Fuel Lines</a:t>
            </a:r>
          </a:p>
          <a:p>
            <a:pPr algn="just"/>
            <a:r>
              <a:rPr lang="en-US" sz="2200" dirty="0">
                <a:solidFill>
                  <a:srgbClr val="231F20"/>
                </a:solidFill>
                <a:latin typeface="Calibri" panose="020F0502020204030204" pitchFamily="34" charset="0"/>
              </a:rPr>
              <a:t>Ensure that</a:t>
            </a:r>
          </a:p>
          <a:p>
            <a:pPr algn="just"/>
            <a:r>
              <a:rPr lang="en-US" sz="2200" dirty="0">
                <a:solidFill>
                  <a:srgbClr val="231F20"/>
                </a:solidFill>
                <a:latin typeface="Calibri" panose="020F0502020204030204" pitchFamily="34" charset="0"/>
              </a:rPr>
              <a:t>1. Adequate diesel is available in fuel tank.</a:t>
            </a:r>
          </a:p>
          <a:p>
            <a:pPr algn="just"/>
            <a:r>
              <a:rPr lang="en-US" sz="2200" dirty="0">
                <a:solidFill>
                  <a:srgbClr val="231F20"/>
                </a:solidFill>
                <a:latin typeface="Calibri" panose="020F0502020204030204" pitchFamily="34" charset="0"/>
              </a:rPr>
              <a:t>2. There are no damaged fuel pipes.</a:t>
            </a:r>
          </a:p>
          <a:p>
            <a:pPr algn="just"/>
            <a:r>
              <a:rPr lang="en-US" sz="2200" dirty="0">
                <a:solidFill>
                  <a:srgbClr val="231F20"/>
                </a:solidFill>
                <a:latin typeface="Calibri" panose="020F0502020204030204" pitchFamily="34" charset="0"/>
              </a:rPr>
              <a:t>3. The copper washer below the priming hand pump must be ok, otherwise</a:t>
            </a:r>
          </a:p>
          <a:p>
            <a:pPr algn="just"/>
            <a:r>
              <a:rPr lang="en-US" sz="2200" dirty="0">
                <a:solidFill>
                  <a:srgbClr val="231F20"/>
                </a:solidFill>
                <a:latin typeface="Calibri" panose="020F0502020204030204" pitchFamily="34" charset="0"/>
              </a:rPr>
              <a:t>priming takes more time due to entry of air and hence bleeding is not proper.</a:t>
            </a:r>
          </a:p>
          <a:p>
            <a:pPr algn="just"/>
            <a:r>
              <a:rPr lang="en-US" sz="2200" dirty="0">
                <a:solidFill>
                  <a:srgbClr val="231F20"/>
                </a:solidFill>
                <a:latin typeface="Calibri" panose="020F0502020204030204" pitchFamily="34" charset="0"/>
              </a:rPr>
              <a:t>4. The pipe fittings are tight.</a:t>
            </a:r>
          </a:p>
          <a:p>
            <a:pPr algn="just"/>
            <a:r>
              <a:rPr lang="en-US" sz="2200" dirty="0">
                <a:solidFill>
                  <a:srgbClr val="231F20"/>
                </a:solidFill>
                <a:latin typeface="Calibri" panose="020F0502020204030204" pitchFamily="34" charset="0"/>
              </a:rPr>
              <a:t>5. The suction strainer in fuel tank is clean.</a:t>
            </a:r>
          </a:p>
          <a:p>
            <a:pPr algn="just"/>
            <a:r>
              <a:rPr lang="en-US" sz="2200" dirty="0">
                <a:solidFill>
                  <a:srgbClr val="231F20"/>
                </a:solidFill>
                <a:latin typeface="Calibri" panose="020F0502020204030204" pitchFamily="34" charset="0"/>
              </a:rPr>
              <a:t>6. Both the fuel filters and their seals are in good condition.</a:t>
            </a:r>
          </a:p>
          <a:p>
            <a:pPr algn="just"/>
            <a:r>
              <a:rPr lang="en-US" sz="2200" dirty="0">
                <a:solidFill>
                  <a:srgbClr val="231F20"/>
                </a:solidFill>
                <a:latin typeface="Calibri" panose="020F0502020204030204" pitchFamily="34" charset="0"/>
              </a:rPr>
              <a:t>7. The filter in the banjo bolt on feed pump suction pipe is clean</a:t>
            </a:r>
          </a:p>
          <a:p>
            <a:pPr algn="just"/>
            <a:r>
              <a:rPr lang="en-US" sz="2200" dirty="0">
                <a:solidFill>
                  <a:srgbClr val="231F20"/>
                </a:solidFill>
                <a:latin typeface="Calibri" panose="020F0502020204030204" pitchFamily="34" charset="0"/>
              </a:rPr>
              <a:t>a) Pump the plunger on feed pump and ensure that air free diesel flow</a:t>
            </a:r>
          </a:p>
          <a:p>
            <a:pPr algn="just"/>
            <a:r>
              <a:rPr lang="en-US" sz="2200" dirty="0">
                <a:solidFill>
                  <a:srgbClr val="231F20"/>
                </a:solidFill>
                <a:latin typeface="Calibri" panose="020F0502020204030204" pitchFamily="34" charset="0"/>
              </a:rPr>
              <a:t>occurs at the filter bleeding screw.</a:t>
            </a:r>
          </a:p>
          <a:p>
            <a:pPr algn="just"/>
            <a:r>
              <a:rPr lang="en-US" sz="2200" dirty="0">
                <a:solidFill>
                  <a:srgbClr val="231F20"/>
                </a:solidFill>
                <a:latin typeface="Calibri" panose="020F0502020204030204" pitchFamily="34" charset="0"/>
              </a:rPr>
              <a:t>b) Start the engine</a:t>
            </a:r>
            <a:endParaRPr lang="en-US" sz="2200" dirty="0">
              <a:latin typeface="Calibri" panose="020F0502020204030204" pitchFamily="34" charset="0"/>
            </a:endParaRPr>
          </a:p>
        </p:txBody>
      </p:sp>
      <p:sp>
        <p:nvSpPr>
          <p:cNvPr id="5" name="TextBox 2"/>
          <p:cNvSpPr txBox="1">
            <a:spLocks noChangeArrowheads="1"/>
          </p:cNvSpPr>
          <p:nvPr/>
        </p:nvSpPr>
        <p:spPr bwMode="auto">
          <a:xfrm>
            <a:off x="367748" y="329625"/>
            <a:ext cx="4191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eaLnBrk="1" hangingPunct="1">
              <a:spcBef>
                <a:spcPct val="0"/>
              </a:spcBef>
              <a:buFontTx/>
              <a:buNone/>
            </a:pPr>
            <a:r>
              <a:rPr lang="en-IN" altLang="en-US" sz="3200" b="1" dirty="0">
                <a:solidFill>
                  <a:srgbClr val="FF0000"/>
                </a:solidFill>
              </a:rPr>
              <a:t>Removal of Air Lock</a:t>
            </a:r>
          </a:p>
        </p:txBody>
      </p:sp>
    </p:spTree>
    <p:extLst>
      <p:ext uri="{BB962C8B-B14F-4D97-AF65-F5344CB8AC3E}">
        <p14:creationId xmlns:p14="http://schemas.microsoft.com/office/powerpoint/2010/main" val="1691444699"/>
      </p:ext>
    </p:extLst>
  </p:cSld>
  <p:clrMapOvr>
    <a:masterClrMapping/>
  </p:clrMapOvr>
  <p:transition spd="med">
    <p:wedg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Calibri" panose="020F0502020204030204" pitchFamily="34" charset="0"/>
              </a:defRPr>
            </a:lvl1pPr>
            <a:lvl2pPr marL="742950" indent="-285750">
              <a:spcBef>
                <a:spcPct val="20000"/>
              </a:spcBef>
              <a:buChar char="–"/>
              <a:defRPr sz="2600">
                <a:solidFill>
                  <a:schemeClr val="tx1"/>
                </a:solidFill>
                <a:latin typeface="Calibri" panose="020F0502020204030204" pitchFamily="34" charset="0"/>
              </a:defRPr>
            </a:lvl2pPr>
            <a:lvl3pPr marL="1143000" indent="-228600">
              <a:spcBef>
                <a:spcPct val="20000"/>
              </a:spcBef>
              <a:buChar char="•"/>
              <a:defRPr sz="2600">
                <a:solidFill>
                  <a:schemeClr val="tx1"/>
                </a:solidFill>
                <a:latin typeface="Calibri" panose="020F0502020204030204" pitchFamily="34" charset="0"/>
              </a:defRPr>
            </a:lvl3pPr>
            <a:lvl4pPr marL="1600200" indent="-228600">
              <a:spcBef>
                <a:spcPct val="20000"/>
              </a:spcBef>
              <a:buChar char="–"/>
              <a:defRPr sz="2600">
                <a:solidFill>
                  <a:schemeClr val="tx1"/>
                </a:solidFill>
                <a:latin typeface="Calibri" panose="020F0502020204030204" pitchFamily="34" charset="0"/>
              </a:defRPr>
            </a:lvl4pPr>
            <a:lvl5pPr marL="2057400" indent="-228600">
              <a:spcBef>
                <a:spcPct val="20000"/>
              </a:spcBef>
              <a:buChar char="»"/>
              <a:defRPr sz="2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600">
                <a:solidFill>
                  <a:schemeClr val="tx1"/>
                </a:solidFill>
                <a:latin typeface="Calibri" panose="020F0502020204030204" pitchFamily="34" charset="0"/>
              </a:defRPr>
            </a:lvl9pPr>
          </a:lstStyle>
          <a:p>
            <a:pPr>
              <a:spcBef>
                <a:spcPct val="0"/>
              </a:spcBef>
              <a:buFontTx/>
              <a:buNone/>
            </a:pPr>
            <a:fld id="{E1BD0A8F-7785-4E18-A07F-82040B0F7E93}" type="slidenum">
              <a:rPr lang="en-US" altLang="en-US" sz="1200" smtClean="0">
                <a:latin typeface="Times New Roman" panose="02020603050405020304" pitchFamily="18" charset="0"/>
              </a:rPr>
              <a:pPr>
                <a:spcBef>
                  <a:spcPct val="0"/>
                </a:spcBef>
                <a:buFontTx/>
                <a:buNone/>
              </a:pPr>
              <a:t>95</a:t>
            </a:fld>
            <a:endParaRPr lang="en-US" altLang="en-US" sz="1200">
              <a:latin typeface="Times New Roman" panose="02020603050405020304" pitchFamily="18" charset="0"/>
            </a:endParaRPr>
          </a:p>
        </p:txBody>
      </p:sp>
      <p:sp>
        <p:nvSpPr>
          <p:cNvPr id="3" name="Rectangle 2">
            <a:extLst>
              <a:ext uri="{FF2B5EF4-FFF2-40B4-BE49-F238E27FC236}">
                <a16:creationId xmlns:a16="http://schemas.microsoft.com/office/drawing/2014/main" id="{380B7E90-5866-452E-9B1C-F870080DC16D}"/>
              </a:ext>
            </a:extLst>
          </p:cNvPr>
          <p:cNvSpPr/>
          <p:nvPr/>
        </p:nvSpPr>
        <p:spPr>
          <a:xfrm>
            <a:off x="2289581" y="2967335"/>
            <a:ext cx="4394408" cy="110799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eaLnBrk="1" hangingPunct="1">
              <a:defRPr/>
            </a:pPr>
            <a:r>
              <a:rPr lang="en-US" sz="6600" b="1" cap="all"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Calibri" panose="020F0502020204030204" pitchFamily="34" charset="0"/>
              </a:rPr>
              <a:t>Thank you</a:t>
            </a:r>
          </a:p>
        </p:txBody>
      </p:sp>
    </p:spTree>
  </p:cSld>
  <p:clrMapOvr>
    <a:masterClrMapping/>
  </p:clrMapOvr>
  <p:transition spd="med">
    <p:wedge/>
  </p:transition>
</p:sld>
</file>

<file path=ppt/theme/theme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1"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8F594C220010C41B14550FA29A0E5C0" ma:contentTypeVersion="4" ma:contentTypeDescription="Create a new document." ma:contentTypeScope="" ma:versionID="aa70c12dc07c7f3d672637be8987ba5c">
  <xsd:schema xmlns:xsd="http://www.w3.org/2001/XMLSchema" xmlns:xs="http://www.w3.org/2001/XMLSchema" xmlns:p="http://schemas.microsoft.com/office/2006/metadata/properties" xmlns:ns2="6583587d-f409-4df1-b3e8-0b5ce53583f0" xmlns:ns3="9aeff1e4-ac56-41b9-ba78-9f0e7db1cfad" targetNamespace="http://schemas.microsoft.com/office/2006/metadata/properties" ma:root="true" ma:fieldsID="5b886305c64e4c4b4854dc0f5dbce3d2" ns2:_="" ns3:_="">
    <xsd:import namespace="6583587d-f409-4df1-b3e8-0b5ce53583f0"/>
    <xsd:import namespace="9aeff1e4-ac56-41b9-ba78-9f0e7db1cfa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83587d-f409-4df1-b3e8-0b5ce53583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eff1e4-ac56-41b9-ba78-9f0e7db1cfa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07D167-F44F-4028-9A78-91DDA197F122}">
  <ds:schemaRefs>
    <ds:schemaRef ds:uri="http://schemas.microsoft.com/office/infopath/2007/PartnerControls"/>
    <ds:schemaRef ds:uri="http://purl.org/dc/terms/"/>
    <ds:schemaRef ds:uri="http://schemas.microsoft.com/office/2006/documentManagement/types"/>
    <ds:schemaRef ds:uri="8622eecf-5769-47ab-a8f1-5813115222be"/>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62843877-DF84-43B9-AA93-D694BBC1C0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83587d-f409-4df1-b3e8-0b5ce53583f0"/>
    <ds:schemaRef ds:uri="9aeff1e4-ac56-41b9-ba78-9f0e7db1cf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3810DC-5EEE-4E56-978F-4467EBCDDB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BOSS- reach 90</Template>
  <TotalTime>45967</TotalTime>
  <Words>8116</Words>
  <Application>Microsoft Office PowerPoint</Application>
  <PresentationFormat>On-screen Show (4:3)</PresentationFormat>
  <Paragraphs>989</Paragraphs>
  <Slides>95</Slides>
  <Notes>78</Notes>
  <HiddenSlides>4</HiddenSlides>
  <MMClips>0</MMClips>
  <ScaleCrop>false</ScaleCrop>
  <HeadingPairs>
    <vt:vector size="4" baseType="variant">
      <vt:variant>
        <vt:lpstr>Theme</vt:lpstr>
      </vt:variant>
      <vt:variant>
        <vt:i4>2</vt:i4>
      </vt:variant>
      <vt:variant>
        <vt:lpstr>Slide Titles</vt:lpstr>
      </vt:variant>
      <vt:variant>
        <vt:i4>95</vt:i4>
      </vt:variant>
    </vt:vector>
  </HeadingPairs>
  <TitlesOfParts>
    <vt:vector size="97" baseType="lpstr">
      <vt:lpstr>2_Default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RFID-Tutorial</dc:subject>
  <dc:creator>Sridhar Iyer</dc:creator>
  <cp:lastModifiedBy>Sanjay Gautam (DTI)</cp:lastModifiedBy>
  <cp:revision>1070</cp:revision>
  <dcterms:created xsi:type="dcterms:W3CDTF">1601-01-01T00:00:00Z</dcterms:created>
  <dcterms:modified xsi:type="dcterms:W3CDTF">2023-06-14T13:35:31Z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0x01010018F594C220010C41B14550FA29A0E5C0</vt:lpwstr>
  </property>
</Properties>
</file>